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6.jpg" ContentType="image/jpg"/>
  <Override PartName="/ppt/media/image7.jpg" ContentType="image/jpg"/>
  <Override PartName="/ppt/notesSlides/notesSlide8.xml" ContentType="application/vnd.openxmlformats-officedocument.presentationml.notesSlide+xml"/>
  <Override PartName="/ppt/media/image8.jpg" ContentType="image/jp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6.jpg" ContentType="image/jpg"/>
  <Override PartName="/ppt/media/image18.jpg" ContentType="image/jp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23.jpg" ContentType="image/jpg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24.jpg" ContentType="image/jp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47" r:id="rId3"/>
    <p:sldId id="302" r:id="rId4"/>
    <p:sldId id="386" r:id="rId5"/>
    <p:sldId id="387" r:id="rId6"/>
    <p:sldId id="388" r:id="rId7"/>
    <p:sldId id="389" r:id="rId8"/>
    <p:sldId id="391" r:id="rId9"/>
    <p:sldId id="393" r:id="rId10"/>
    <p:sldId id="394" r:id="rId11"/>
    <p:sldId id="395" r:id="rId12"/>
    <p:sldId id="443" r:id="rId13"/>
    <p:sldId id="390" r:id="rId14"/>
    <p:sldId id="392" r:id="rId15"/>
    <p:sldId id="431" r:id="rId16"/>
    <p:sldId id="400" r:id="rId17"/>
    <p:sldId id="401" r:id="rId18"/>
    <p:sldId id="405" r:id="rId19"/>
    <p:sldId id="406" r:id="rId20"/>
    <p:sldId id="407" r:id="rId21"/>
    <p:sldId id="410" r:id="rId22"/>
    <p:sldId id="412" r:id="rId23"/>
    <p:sldId id="414" r:id="rId24"/>
    <p:sldId id="415" r:id="rId25"/>
    <p:sldId id="416" r:id="rId26"/>
    <p:sldId id="417" r:id="rId27"/>
    <p:sldId id="436" r:id="rId28"/>
    <p:sldId id="437" r:id="rId29"/>
    <p:sldId id="438" r:id="rId30"/>
    <p:sldId id="435" r:id="rId31"/>
    <p:sldId id="418" r:id="rId32"/>
    <p:sldId id="432" r:id="rId33"/>
    <p:sldId id="419" r:id="rId34"/>
    <p:sldId id="433" r:id="rId35"/>
    <p:sldId id="439" r:id="rId36"/>
    <p:sldId id="440" r:id="rId37"/>
    <p:sldId id="420" r:id="rId38"/>
    <p:sldId id="434" r:id="rId39"/>
    <p:sldId id="441" r:id="rId40"/>
    <p:sldId id="442" r:id="rId41"/>
    <p:sldId id="304" r:id="rId42"/>
    <p:sldId id="348" r:id="rId43"/>
    <p:sldId id="349" r:id="rId44"/>
    <p:sldId id="307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5F5F5F"/>
    <a:srgbClr val="009900"/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18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7989C30-AE67-4F2B-88F9-483784889B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680D254-733A-4FA4-8F3B-F709EA8944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CC841A6-12AB-46AB-87F2-16940F224C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FA35D71-523D-412B-ADEE-61253CCBF7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EF8CC0D-CF10-46AC-81DA-D61AE4B892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5512355-F299-4D2F-96CE-FACBAC8331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49CD4C85-A810-4EC3-98DC-175068901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521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18BC148-F3D4-49FE-954E-19FFB40A5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F88808-DDCC-4ED6-9428-22FD4E83AD2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722C972-85CA-45BF-81E9-0F5341392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B1F8C94-BBA2-4075-A040-1E29397A2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82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24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522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96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67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7873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292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272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655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0879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10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AFFA87F-5E1B-4DF1-B915-C9CFA3B777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237D11-3212-4EFD-9EA6-DB62C0B59F3B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7F08CC-4AC6-42B1-A84E-266F1A29D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2D02D17-74BD-46F2-B5ED-663DED28D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49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199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025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765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593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537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750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978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645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9172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31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2C435D1-49CF-4E3D-A407-B532BFA416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4013CB-A81C-42F5-AD0C-0409060BCD9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0AEBBA3-8567-47E6-ABEF-7A6381D06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2EFFD13-4141-4EBB-951D-445B3E093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4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351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689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7334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827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222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1455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212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60349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4470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0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2C435D1-49CF-4E3D-A407-B532BFA416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4013CB-A81C-42F5-AD0C-0409060BCD99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0AEBBA3-8567-47E6-ABEF-7A6381D06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2EFFD13-4141-4EBB-951D-445B3E093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421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17443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6A58603C-8B6B-4908-9494-B7A1A49D5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3DFD6A-C87E-4497-8007-D537B7E883B1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AEA03F93-9E69-4A5A-B67D-E15BE983C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9C35DC70-6990-40B5-9569-097B2D8D7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38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C745C46E-55EE-410A-B98D-2BFF96FA1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C4EE84-15B3-46B6-AD32-EB7D3098BE08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371C6D46-6452-4B76-AA63-A7B099DDF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608315A-55A2-4659-AF34-DE3165EE6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492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1C9B81BE-C6D1-4E13-8FC8-1CA767B67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FBAEB5-7C40-449B-8493-8353ADFDB7AC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BCDCEEE-CA22-40AA-9FE9-39C24B6F8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49160B91-66DB-4472-A390-F3DFD999B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774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8CACA71B-2740-4E51-BE6F-D7FF27B6C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B79EAB-5CB8-4811-8515-AD896B5B5FE8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2BD5E695-97F7-4D4C-B085-C25894C38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92EC906-CE5C-4D74-BE42-A8AB9C5C9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01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99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3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46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04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56D3FD-069B-4C1E-8087-747DC0C4AD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F1620B-DCDA-4137-ACF0-B879830CB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C650BA-C41F-4014-922D-DA84D1740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8D28E-0F37-43A0-8A0A-E3B86C080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7F2CF8-9AD5-4BC5-964C-3FA26F964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306C36-5913-4A37-AA19-503B9F013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6737E6-C97D-4334-8290-104A4DF15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BFA66-0E2F-4479-A04D-01EC36A70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39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A00AD8-BDC7-43C3-A420-495005137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63EE50-2DAC-4E79-8A72-EE34EFE92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5036F-9640-43FC-A9C9-E190296B3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0D161-5D9A-4A97-BB30-ADCCAE89C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19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02372E-DD2F-4EDF-9578-CBEE64E25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C5D203-DD12-41B7-8167-3A20606AE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2407DA-3BE3-4A39-80A9-CC174C760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043CD-999D-4E24-B0A6-434F74E33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9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961049-7DCA-4E59-8AEE-6EE328C29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4080C9-D808-4043-AC90-FE9E574C30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3F14C7-AB93-46B2-9A86-7A9E74C52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6646-09F7-4B27-AF00-284C80856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23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F1D09-77E8-4969-AF64-8BBA10ED1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AED48-5A22-45C5-9BD2-1C4622104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A23CDF-33FF-4949-B222-58B62D0565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1207E-6252-4A76-B93A-9F9BB4670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43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B6893E-A7AE-48CB-80BB-97645932D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CD03AE-0838-4F20-9AAF-1959F99CB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E07425-912C-4D4B-AFF1-9134938A8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75508-E527-4071-B743-A0F303B4C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98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64DC15-A628-4019-A15B-B7322643C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520D92-DB87-4FFC-9ADB-FF77A46E2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B28BC-69D7-4A6D-9609-DF98F02C18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581E-6830-4EB5-880E-BF1B7EC036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65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0E04BB-1565-49B3-A305-02266433D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BE1623-F209-4797-8E89-28C6D11D4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E8F676-BE05-4091-8F58-F64BA9D2B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0A36B-4677-4D8D-AB47-6E8B8D869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92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6CCEB-2118-4A0C-A706-EDDA8BE673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8EF40-6893-4C97-80ED-C8229089C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870D9-1ACB-4BCB-9B9A-C78521E8D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2B49-F0F6-4D48-9871-1F70883F8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75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0F338-3983-48A4-9B80-A0B397550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DEEC1-C990-4742-AB75-9536D2EC5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0237B1-77C4-40AB-B643-D2B73FA83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8E6F3-FBF0-4D81-8B64-DA8EA2068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45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6B914E5-1791-4EBD-BE77-1FD176866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4C7A4D1-3A63-46DB-BCBD-2EE69C2A5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5BAF46-872F-4CF3-B07F-72060E7FC1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E97E31-5A14-477F-B99A-93C60D7418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64A653-6C9A-4826-86AE-45336D9167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813DD501-E2C7-4C91-AEB5-27A9BED32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oodle.org/dev/Database_Schem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odle.org/dev/Database_Schem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odle.org/dev/Database_Schem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ary.educause.edu/-/media/files/library/2019/4/2019horizonreport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wfG6q9UsA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odle.org/36/en/Analytic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yp0tIsC714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liboard.ne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imkbhWFMS4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lliboard.net/prici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la.io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YBhEJEds8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la.io/pricin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org/course/view.php?id=17233#section-6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moodle.org/37/en/Moodle_Learning_Analytics_FAQ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C5HNTj3Da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21047799-82AD-45D3-8F41-18F7C87644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588" y="5237676"/>
            <a:ext cx="7416800" cy="1657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en-US" sz="2800" b="1" dirty="0">
                <a:solidFill>
                  <a:srgbClr val="5F5F5F"/>
                </a:solidFill>
                <a:latin typeface="Calibri" panose="020F0502020204030204" pitchFamily="34" charset="0"/>
              </a:rPr>
              <a:t>Rafael Scapin, Ph.D.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Coordinator of Educational Technology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Dawson College</a:t>
            </a:r>
            <a:endParaRPr lang="en-US" altLang="en-US" sz="2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C37EA8EE-0DD7-49D3-B09E-2447AB402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3076" name="Rectangle 7">
            <a:extLst>
              <a:ext uri="{FF2B5EF4-FFF2-40B4-BE49-F238E27FC236}">
                <a16:creationId xmlns:a16="http://schemas.microsoft.com/office/drawing/2014/main" id="{5230F13B-7C99-4E9F-B520-5273308B0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323850" cy="64531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3077" name="Rectangle 8">
            <a:extLst>
              <a:ext uri="{FF2B5EF4-FFF2-40B4-BE49-F238E27FC236}">
                <a16:creationId xmlns:a16="http://schemas.microsoft.com/office/drawing/2014/main" id="{0380A0D6-352B-4E37-B28D-D476CEE37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97650"/>
            <a:ext cx="8820150" cy="2603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3078" name="Rectangle 9">
            <a:extLst>
              <a:ext uri="{FF2B5EF4-FFF2-40B4-BE49-F238E27FC236}">
                <a16:creationId xmlns:a16="http://schemas.microsoft.com/office/drawing/2014/main" id="{D0E15E90-D2C1-4E94-AC8C-8015201D1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404813"/>
            <a:ext cx="323850" cy="61928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A2E7EDF6-74B1-47E1-864E-A84BC13A4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569913"/>
            <a:ext cx="1031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3">
            <a:extLst>
              <a:ext uri="{FF2B5EF4-FFF2-40B4-BE49-F238E27FC236}">
                <a16:creationId xmlns:a16="http://schemas.microsoft.com/office/drawing/2014/main" id="{E4CC1F81-9BAA-4F47-A5C3-73984BECF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571565"/>
            <a:ext cx="66929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en-US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       Moodle Day 2019    </a:t>
            </a:r>
            <a:r>
              <a:rPr lang="pt-BR" alt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pt-BR" altLang="en-US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    </a:t>
            </a:r>
            <a:r>
              <a:rPr lang="pt-BR" altLang="en-US" sz="2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May 24th, 2019</a:t>
            </a:r>
            <a:endParaRPr lang="en-US" altLang="en-US" sz="20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3081" name="Picture 4">
            <a:extLst>
              <a:ext uri="{FF2B5EF4-FFF2-40B4-BE49-F238E27FC236}">
                <a16:creationId xmlns:a16="http://schemas.microsoft.com/office/drawing/2014/main" id="{ADAFC012-DD5F-41BD-8C9C-C36CFABD5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79510"/>
            <a:ext cx="1237085" cy="43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itle 1">
            <a:extLst>
              <a:ext uri="{FF2B5EF4-FFF2-40B4-BE49-F238E27FC236}">
                <a16:creationId xmlns:a16="http://schemas.microsoft.com/office/drawing/2014/main" id="{A094314B-97E9-48C3-8EAD-D7B2AA20E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988" y="4005776"/>
            <a:ext cx="7234882" cy="1146175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0070C0"/>
                </a:solidFill>
              </a:rPr>
              <a:t>How to Use Learning Analytics in Moodle</a:t>
            </a:r>
            <a:endParaRPr lang="en-US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5" y="1072167"/>
            <a:ext cx="3948236" cy="30277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81" y="902415"/>
            <a:ext cx="8302394" cy="5437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  <a:tabLst>
                <a:tab pos="4291330" algn="l"/>
              </a:tabLst>
            </a:pPr>
            <a:r>
              <a:rPr sz="2800" spc="-15" dirty="0">
                <a:latin typeface="Calibri"/>
                <a:cs typeface="Calibri"/>
              </a:rPr>
              <a:t>"Learn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Analytics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u="heavy" spc="-15" dirty="0">
                <a:latin typeface="Calibri"/>
                <a:cs typeface="Calibri"/>
              </a:rPr>
              <a:t>lear</a:t>
            </a:r>
            <a:r>
              <a:rPr sz="2800" u="heavy" spc="-30" dirty="0">
                <a:latin typeface="Calibri"/>
                <a:cs typeface="Calibri"/>
              </a:rPr>
              <a:t>n</a:t>
            </a:r>
            <a:r>
              <a:rPr sz="2800" u="heavy" spc="-15" dirty="0">
                <a:latin typeface="Calibri"/>
                <a:cs typeface="Calibri"/>
              </a:rPr>
              <a:t>er</a:t>
            </a:r>
            <a:r>
              <a:rPr sz="2800" u="heavy" spc="-10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u="heavy" spc="-20" dirty="0">
                <a:latin typeface="Calibri"/>
                <a:cs typeface="Calibri"/>
              </a:rPr>
              <a:t>p</a:t>
            </a:r>
            <a:r>
              <a:rPr sz="2800" u="heavy" spc="-65" dirty="0">
                <a:latin typeface="Calibri"/>
                <a:cs typeface="Calibri"/>
              </a:rPr>
              <a:t>r</a:t>
            </a:r>
            <a:r>
              <a:rPr sz="2800" u="heavy" spc="-20" dirty="0">
                <a:latin typeface="Calibri"/>
                <a:cs typeface="Calibri"/>
              </a:rPr>
              <a:t>oduced</a:t>
            </a:r>
            <a:r>
              <a:rPr sz="2800" u="heavy" spc="40" dirty="0">
                <a:latin typeface="Calibri"/>
                <a:cs typeface="Calibri"/>
              </a:rPr>
              <a:t> </a:t>
            </a:r>
            <a:r>
              <a:rPr sz="2800" u="heavy" spc="-20" dirty="0">
                <a:latin typeface="Calibri"/>
                <a:cs typeface="Calibri"/>
              </a:rPr>
              <a:t>d</a:t>
            </a:r>
            <a:r>
              <a:rPr sz="2800" u="heavy" spc="-40" dirty="0">
                <a:latin typeface="Calibri"/>
                <a:cs typeface="Calibri"/>
              </a:rPr>
              <a:t>a</a:t>
            </a:r>
            <a:r>
              <a:rPr sz="2800" u="heavy" spc="-50" dirty="0">
                <a:latin typeface="Calibri"/>
                <a:cs typeface="Calibri"/>
              </a:rPr>
              <a:t>t</a:t>
            </a:r>
            <a:r>
              <a:rPr sz="2800" u="heavy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u="heavy" spc="-15" dirty="0">
                <a:latin typeface="Calibri"/>
                <a:cs typeface="Calibri"/>
              </a:rPr>
              <a:t>anal</a:t>
            </a:r>
            <a:r>
              <a:rPr sz="2800" u="heavy" spc="-45" dirty="0">
                <a:latin typeface="Calibri"/>
                <a:cs typeface="Calibri"/>
              </a:rPr>
              <a:t>y</a:t>
            </a:r>
            <a:r>
              <a:rPr sz="2800" u="heavy" spc="-15" dirty="0">
                <a:latin typeface="Calibri"/>
                <a:cs typeface="Calibri"/>
              </a:rPr>
              <a:t>sis</a:t>
            </a:r>
            <a:r>
              <a:rPr sz="2800" u="heavy" spc="-5" dirty="0">
                <a:latin typeface="Calibri"/>
                <a:cs typeface="Calibri"/>
              </a:rPr>
              <a:t> </a:t>
            </a:r>
            <a:r>
              <a:rPr sz="2800" u="heavy" spc="-20" dirty="0">
                <a:latin typeface="Calibri"/>
                <a:cs typeface="Calibri"/>
              </a:rPr>
              <a:t>mode</a:t>
            </a:r>
            <a:r>
              <a:rPr sz="2800" u="heavy" spc="-25" dirty="0">
                <a:latin typeface="Calibri"/>
                <a:cs typeface="Calibri"/>
              </a:rPr>
              <a:t>l</a:t>
            </a:r>
            <a:r>
              <a:rPr sz="2800" u="heavy" spc="-15" dirty="0">
                <a:latin typeface="Calibri"/>
                <a:cs typeface="Calibri"/>
              </a:rPr>
              <a:t>s</a:t>
            </a:r>
            <a:r>
              <a:rPr sz="2800" u="heavy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u="heavy" spc="-20" dirty="0">
                <a:latin typeface="Calibri"/>
                <a:cs typeface="Calibri"/>
              </a:rPr>
              <a:t>dis</a:t>
            </a:r>
            <a:r>
              <a:rPr sz="2800" u="heavy" spc="-35" dirty="0">
                <a:latin typeface="Calibri"/>
                <a:cs typeface="Calibri"/>
              </a:rPr>
              <a:t>c</a:t>
            </a:r>
            <a:r>
              <a:rPr sz="2800" u="heavy" spc="-25" dirty="0">
                <a:latin typeface="Calibri"/>
                <a:cs typeface="Calibri"/>
              </a:rPr>
              <a:t>o</a:t>
            </a:r>
            <a:r>
              <a:rPr sz="2800" u="heavy" spc="-45" dirty="0">
                <a:latin typeface="Calibri"/>
                <a:cs typeface="Calibri"/>
              </a:rPr>
              <a:t>v</a:t>
            </a:r>
            <a:r>
              <a:rPr sz="2800" u="heavy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u="heavy" spc="-10" dirty="0">
                <a:latin typeface="Calibri"/>
                <a:cs typeface="Calibri"/>
              </a:rPr>
              <a:t>i</a:t>
            </a:r>
            <a:r>
              <a:rPr sz="2800" u="heavy" spc="-40" dirty="0">
                <a:latin typeface="Calibri"/>
                <a:cs typeface="Calibri"/>
              </a:rPr>
              <a:t>n</a:t>
            </a:r>
            <a:r>
              <a:rPr sz="2800" u="heavy" spc="-75" dirty="0">
                <a:latin typeface="Calibri"/>
                <a:cs typeface="Calibri"/>
              </a:rPr>
              <a:t>f</a:t>
            </a:r>
            <a:r>
              <a:rPr sz="2800" u="heavy" spc="-25" dirty="0">
                <a:latin typeface="Calibri"/>
                <a:cs typeface="Calibri"/>
              </a:rPr>
              <a:t>orm</a:t>
            </a:r>
            <a:r>
              <a:rPr sz="2800" u="heavy" spc="-35" dirty="0">
                <a:latin typeface="Calibri"/>
                <a:cs typeface="Calibri"/>
              </a:rPr>
              <a:t>a</a:t>
            </a:r>
            <a:r>
              <a:rPr sz="2800" u="heavy" spc="-15" dirty="0">
                <a:latin typeface="Calibri"/>
                <a:cs typeface="Calibri"/>
              </a:rPr>
              <a:t>tion</a:t>
            </a:r>
            <a:r>
              <a:rPr sz="2800" u="heavy" spc="0" dirty="0">
                <a:latin typeface="Calibri"/>
                <a:cs typeface="Calibri"/>
              </a:rPr>
              <a:t> </a:t>
            </a:r>
            <a:r>
              <a:rPr sz="2800" u="heavy" spc="-15" dirty="0">
                <a:latin typeface="Calibri"/>
                <a:cs typeface="Calibri"/>
              </a:rPr>
              <a:t>and</a:t>
            </a:r>
            <a:r>
              <a:rPr sz="2800" u="heavy" spc="-5" dirty="0">
                <a:latin typeface="Calibri"/>
                <a:cs typeface="Calibri"/>
              </a:rPr>
              <a:t> </a:t>
            </a:r>
            <a:r>
              <a:rPr sz="2800" u="heavy" spc="-20" dirty="0">
                <a:latin typeface="Calibri"/>
                <a:cs typeface="Calibri"/>
              </a:rPr>
              <a:t>social</a:t>
            </a:r>
            <a:r>
              <a:rPr sz="2800" u="heavy" spc="0" dirty="0">
                <a:latin typeface="Calibri"/>
                <a:cs typeface="Calibri"/>
              </a:rPr>
              <a:t> </a:t>
            </a:r>
            <a:r>
              <a:rPr sz="2800" u="heavy" spc="-35" dirty="0">
                <a:latin typeface="Calibri"/>
                <a:cs typeface="Calibri"/>
              </a:rPr>
              <a:t>c</a:t>
            </a:r>
            <a:r>
              <a:rPr sz="2800" u="heavy" spc="-20" dirty="0">
                <a:latin typeface="Calibri"/>
                <a:cs typeface="Calibri"/>
              </a:rPr>
              <a:t>onnection</a:t>
            </a:r>
            <a:r>
              <a:rPr sz="2800" u="heavy" spc="-15" dirty="0">
                <a:latin typeface="Calibri"/>
                <a:cs typeface="Calibri"/>
              </a:rPr>
              <a:t>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cting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 adv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peo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's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arn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ng.</a:t>
            </a:r>
            <a:r>
              <a:rPr sz="2800" spc="-15" dirty="0">
                <a:latin typeface="Calibri"/>
                <a:cs typeface="Calibri"/>
              </a:rPr>
              <a:t>"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i="1" spc="-15" dirty="0">
                <a:latin typeface="Calibri"/>
                <a:cs typeface="Calibri"/>
              </a:rPr>
              <a:t>George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S</a:t>
            </a:r>
            <a:r>
              <a:rPr sz="2800" i="1" spc="-10" dirty="0">
                <a:latin typeface="Calibri"/>
                <a:cs typeface="Calibri"/>
              </a:rPr>
              <a:t>i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spc="-40" dirty="0">
                <a:latin typeface="Calibri"/>
                <a:cs typeface="Calibri"/>
              </a:rPr>
              <a:t>m</a:t>
            </a:r>
            <a:r>
              <a:rPr sz="2800" i="1" spc="-15" dirty="0">
                <a:latin typeface="Calibri"/>
                <a:cs typeface="Calibri"/>
              </a:rPr>
              <a:t>ens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354330" algn="ctr">
              <a:lnSpc>
                <a:spcPct val="100000"/>
              </a:lnSpc>
            </a:pPr>
            <a:r>
              <a:rPr sz="28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800" b="1" spc="-75" dirty="0" smtClean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r>
              <a:rPr sz="28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ampl</a:t>
            </a:r>
            <a:r>
              <a:rPr sz="28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8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28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470534" algn="l"/>
              </a:tabLst>
            </a:pPr>
            <a:r>
              <a:rPr sz="2800" i="1" spc="-20" dirty="0">
                <a:latin typeface="Calibri"/>
                <a:cs typeface="Calibri"/>
              </a:rPr>
              <a:t>Stude</a:t>
            </a:r>
            <a:r>
              <a:rPr sz="2800" i="1" spc="-40" dirty="0">
                <a:latin typeface="Calibri"/>
                <a:cs typeface="Calibri"/>
              </a:rPr>
              <a:t>n</a:t>
            </a:r>
            <a:r>
              <a:rPr sz="2800" i="1" spc="-10" dirty="0">
                <a:latin typeface="Calibri"/>
                <a:cs typeface="Calibri"/>
              </a:rPr>
              <a:t>t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dr</a:t>
            </a:r>
            <a:r>
              <a:rPr sz="2800" i="1" spc="-5" dirty="0">
                <a:latin typeface="Calibri"/>
                <a:cs typeface="Calibri"/>
              </a:rPr>
              <a:t>o</a:t>
            </a:r>
            <a:r>
              <a:rPr sz="2800" i="1" spc="-20" dirty="0">
                <a:latin typeface="Calibri"/>
                <a:cs typeface="Calibri"/>
              </a:rPr>
              <a:t>p</a:t>
            </a:r>
            <a:r>
              <a:rPr sz="2800" i="1" spc="-10" dirty="0">
                <a:latin typeface="Calibri"/>
                <a:cs typeface="Calibri"/>
              </a:rPr>
              <a:t>o</a:t>
            </a:r>
            <a:r>
              <a:rPr sz="2800" i="1" spc="-20" dirty="0">
                <a:latin typeface="Calibri"/>
                <a:cs typeface="Calibri"/>
              </a:rPr>
              <a:t>u</a:t>
            </a:r>
            <a:r>
              <a:rPr sz="2800" i="1" spc="-10" dirty="0">
                <a:latin typeface="Calibri"/>
                <a:cs typeface="Calibri"/>
              </a:rPr>
              <a:t>t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</a:t>
            </a:r>
            <a:r>
              <a:rPr sz="2800" i="1" spc="-15" dirty="0">
                <a:latin typeface="Calibri"/>
                <a:cs typeface="Calibri"/>
              </a:rPr>
              <a:t>redict</a:t>
            </a:r>
            <a:r>
              <a:rPr sz="2800" i="1" spc="-25" dirty="0">
                <a:latin typeface="Calibri"/>
                <a:cs typeface="Calibri"/>
              </a:rPr>
              <a:t>i</a:t>
            </a:r>
            <a:r>
              <a:rPr sz="2800" i="1" spc="-20" dirty="0">
                <a:latin typeface="Calibri"/>
                <a:cs typeface="Calibri"/>
              </a:rPr>
              <a:t>o</a:t>
            </a:r>
            <a:r>
              <a:rPr sz="2800" i="1" spc="-10" dirty="0">
                <a:latin typeface="Calibri"/>
                <a:cs typeface="Calibri"/>
              </a:rPr>
              <a:t>n</a:t>
            </a:r>
            <a:r>
              <a:rPr sz="2800" i="1" spc="-15" dirty="0">
                <a:latin typeface="Calibri"/>
                <a:cs typeface="Calibri"/>
              </a:rPr>
              <a:t>s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65" dirty="0">
                <a:latin typeface="Calibri"/>
                <a:cs typeface="Calibri"/>
              </a:rPr>
              <a:t>s</a:t>
            </a:r>
            <a:r>
              <a:rPr sz="2800" i="1" spc="-20" dirty="0">
                <a:latin typeface="Calibri"/>
                <a:cs typeface="Calibri"/>
              </a:rPr>
              <a:t>y</a:t>
            </a:r>
            <a:r>
              <a:rPr sz="2800" i="1" spc="-50" dirty="0">
                <a:latin typeface="Calibri"/>
                <a:cs typeface="Calibri"/>
              </a:rPr>
              <a:t>s</a:t>
            </a:r>
            <a:r>
              <a:rPr sz="2800" i="1" spc="-35" dirty="0">
                <a:latin typeface="Calibri"/>
                <a:cs typeface="Calibri"/>
              </a:rPr>
              <a:t>t</a:t>
            </a:r>
            <a:r>
              <a:rPr sz="2800" i="1" spc="-20" dirty="0">
                <a:latin typeface="Calibri"/>
                <a:cs typeface="Calibri"/>
              </a:rPr>
              <a:t>ems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470534" algn="l"/>
              </a:tabLst>
            </a:pPr>
            <a:r>
              <a:rPr sz="2800" i="1" spc="-20" dirty="0">
                <a:latin typeface="Calibri"/>
                <a:cs typeface="Calibri"/>
              </a:rPr>
              <a:t>Liv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0" dirty="0">
                <a:latin typeface="Calibri"/>
                <a:cs typeface="Calibri"/>
              </a:rPr>
              <a:t>st</a:t>
            </a:r>
            <a:r>
              <a:rPr sz="2800" i="1" spc="-15" dirty="0">
                <a:latin typeface="Calibri"/>
                <a:cs typeface="Calibri"/>
              </a:rPr>
              <a:t>ati</a:t>
            </a:r>
            <a:r>
              <a:rPr sz="2800" i="1" spc="-50" dirty="0">
                <a:latin typeface="Calibri"/>
                <a:cs typeface="Calibri"/>
              </a:rPr>
              <a:t>s</a:t>
            </a:r>
            <a:r>
              <a:rPr sz="2800" i="1" spc="-10" dirty="0">
                <a:latin typeface="Calibri"/>
                <a:cs typeface="Calibri"/>
              </a:rPr>
              <a:t>tics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ab</a:t>
            </a:r>
            <a:r>
              <a:rPr sz="2800" i="1" spc="-5" dirty="0">
                <a:latin typeface="Calibri"/>
                <a:cs typeface="Calibri"/>
              </a:rPr>
              <a:t>o</a:t>
            </a:r>
            <a:r>
              <a:rPr sz="2800" i="1" spc="-20" dirty="0">
                <a:latin typeface="Calibri"/>
                <a:cs typeface="Calibri"/>
              </a:rPr>
              <a:t>u</a:t>
            </a:r>
            <a:r>
              <a:rPr sz="2800" i="1" spc="-10" dirty="0">
                <a:latin typeface="Calibri"/>
                <a:cs typeface="Calibri"/>
              </a:rPr>
              <a:t>t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the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learners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470534" algn="l"/>
              </a:tabLst>
            </a:pPr>
            <a:r>
              <a:rPr sz="2800" i="1" spc="-15" dirty="0">
                <a:latin typeface="Calibri"/>
                <a:cs typeface="Calibri"/>
              </a:rPr>
              <a:t>Indiv</a:t>
            </a:r>
            <a:r>
              <a:rPr sz="2800" i="1" spc="-25" dirty="0">
                <a:latin typeface="Calibri"/>
                <a:cs typeface="Calibri"/>
              </a:rPr>
              <a:t>i</a:t>
            </a:r>
            <a:r>
              <a:rPr sz="2800" i="1" spc="-20" dirty="0">
                <a:latin typeface="Calibri"/>
                <a:cs typeface="Calibri"/>
              </a:rPr>
              <a:t>du</a:t>
            </a:r>
            <a:r>
              <a:rPr sz="2800" i="1" spc="-10" dirty="0">
                <a:latin typeface="Calibri"/>
                <a:cs typeface="Calibri"/>
              </a:rPr>
              <a:t>a</a:t>
            </a:r>
            <a:r>
              <a:rPr sz="2800" i="1" dirty="0">
                <a:latin typeface="Calibri"/>
                <a:cs typeface="Calibri"/>
              </a:rPr>
              <a:t>l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pr</a:t>
            </a:r>
            <a:r>
              <a:rPr sz="2800" i="1" spc="-10" dirty="0">
                <a:latin typeface="Calibri"/>
                <a:cs typeface="Calibri"/>
              </a:rPr>
              <a:t>o</a:t>
            </a:r>
            <a:r>
              <a:rPr sz="2800" i="1" spc="-20" dirty="0">
                <a:latin typeface="Calibri"/>
                <a:cs typeface="Calibri"/>
              </a:rPr>
              <a:t>gres</a:t>
            </a:r>
            <a:r>
              <a:rPr sz="2800" i="1" spc="-15" dirty="0">
                <a:latin typeface="Calibri"/>
                <a:cs typeface="Calibri"/>
              </a:rPr>
              <a:t>s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30" dirty="0">
                <a:latin typeface="Calibri"/>
                <a:cs typeface="Calibri"/>
              </a:rPr>
              <a:t>v</a:t>
            </a:r>
            <a:r>
              <a:rPr sz="2800" i="1" spc="-15" dirty="0">
                <a:latin typeface="Calibri"/>
                <a:cs typeface="Calibri"/>
              </a:rPr>
              <a:t>s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gro</a:t>
            </a:r>
            <a:r>
              <a:rPr sz="2800" i="1" spc="-10" dirty="0">
                <a:latin typeface="Calibri"/>
                <a:cs typeface="Calibri"/>
              </a:rPr>
              <a:t>u</a:t>
            </a:r>
            <a:r>
              <a:rPr sz="2800" i="1" spc="-15" dirty="0">
                <a:latin typeface="Calibri"/>
                <a:cs typeface="Calibri"/>
              </a:rPr>
              <a:t>p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</a:t>
            </a:r>
            <a:r>
              <a:rPr sz="2800" i="1" spc="-15" dirty="0">
                <a:latin typeface="Calibri"/>
                <a:cs typeface="Calibri"/>
              </a:rPr>
              <a:t>rogress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078" y="116632"/>
            <a:ext cx="8229600" cy="7804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495550">
              <a:lnSpc>
                <a:spcPct val="100000"/>
              </a:lnSpc>
            </a:pPr>
            <a:r>
              <a:rPr sz="3600" b="1" spc="-100" dirty="0">
                <a:latin typeface="Calibri"/>
                <a:cs typeface="Calibri"/>
              </a:rPr>
              <a:t>Le</a:t>
            </a:r>
            <a:r>
              <a:rPr sz="3600" b="1" spc="-120" dirty="0">
                <a:latin typeface="Calibri"/>
                <a:cs typeface="Calibri"/>
              </a:rPr>
              <a:t>a</a:t>
            </a:r>
            <a:r>
              <a:rPr sz="3600" b="1" spc="-95" dirty="0">
                <a:latin typeface="Calibri"/>
                <a:cs typeface="Calibri"/>
              </a:rPr>
              <a:t>r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dirty="0">
                <a:latin typeface="Calibri"/>
                <a:cs typeface="Calibri"/>
              </a:rPr>
              <a:t>g</a:t>
            </a:r>
            <a:r>
              <a:rPr sz="3600" b="1" spc="-220" dirty="0">
                <a:latin typeface="Calibri"/>
                <a:cs typeface="Calibri"/>
              </a:rPr>
              <a:t> </a:t>
            </a:r>
            <a:r>
              <a:rPr sz="3600" b="1" spc="-95" dirty="0">
                <a:latin typeface="Calibri"/>
                <a:cs typeface="Calibri"/>
              </a:rPr>
              <a:t>A</a:t>
            </a:r>
            <a:r>
              <a:rPr sz="3600" b="1" spc="-120" dirty="0">
                <a:latin typeface="Calibri"/>
                <a:cs typeface="Calibri"/>
              </a:rPr>
              <a:t>na</a:t>
            </a:r>
            <a:r>
              <a:rPr sz="3600" b="1" spc="-105" dirty="0">
                <a:latin typeface="Calibri"/>
                <a:cs typeface="Calibri"/>
              </a:rPr>
              <a:t>l</a:t>
            </a:r>
            <a:r>
              <a:rPr sz="3600" b="1" spc="-110" dirty="0">
                <a:latin typeface="Calibri"/>
                <a:cs typeface="Calibri"/>
              </a:rPr>
              <a:t>y</a:t>
            </a:r>
            <a:r>
              <a:rPr sz="3600" b="1" spc="-114" dirty="0">
                <a:latin typeface="Calibri"/>
                <a:cs typeface="Calibri"/>
              </a:rPr>
              <a:t>t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95" dirty="0">
                <a:latin typeface="Calibri"/>
                <a:cs typeface="Calibri"/>
              </a:rPr>
              <a:t>c</a:t>
            </a:r>
            <a:r>
              <a:rPr sz="3600" b="1" dirty="0">
                <a:latin typeface="Calibri"/>
                <a:cs typeface="Calibri"/>
              </a:rPr>
              <a:t>s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53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088" y="1556792"/>
            <a:ext cx="8468360" cy="409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3200" b="1" u="heavy" dirty="0">
                <a:solidFill>
                  <a:srgbClr val="006FC0"/>
                </a:solidFill>
                <a:latin typeface="Calibri"/>
                <a:cs typeface="Calibri"/>
              </a:rPr>
              <a:t>Learni</a:t>
            </a:r>
            <a:r>
              <a:rPr sz="3200" b="1" u="heavy" spc="-1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b="1" u="heavy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200" b="1" u="heavy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006FC0"/>
                </a:solidFill>
                <a:latin typeface="Calibri"/>
                <a:cs typeface="Calibri"/>
              </a:rPr>
              <a:t>Analyti</a:t>
            </a:r>
            <a:r>
              <a:rPr sz="3200" b="1" u="heavy" spc="1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200" b="1" u="heavy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b="1" u="heavy" spc="-5" dirty="0">
                <a:latin typeface="Calibri"/>
                <a:cs typeface="Calibri"/>
              </a:rPr>
              <a:t>measu</a:t>
            </a:r>
            <a:r>
              <a:rPr sz="3200" b="1" u="heavy" spc="-40" dirty="0">
                <a:latin typeface="Calibri"/>
                <a:cs typeface="Calibri"/>
              </a:rPr>
              <a:t>r</a:t>
            </a:r>
            <a:r>
              <a:rPr sz="3200" b="1" u="heavy" spc="-5" dirty="0">
                <a:latin typeface="Calibri"/>
                <a:cs typeface="Calibri"/>
              </a:rPr>
              <a:t>em</a:t>
            </a:r>
            <a:r>
              <a:rPr sz="3200" b="1" u="heavy" spc="-15" dirty="0">
                <a:latin typeface="Calibri"/>
                <a:cs typeface="Calibri"/>
              </a:rPr>
              <a:t>e</a:t>
            </a:r>
            <a:r>
              <a:rPr sz="3200" b="1" u="heavy" spc="-30" dirty="0">
                <a:latin typeface="Calibri"/>
                <a:cs typeface="Calibri"/>
              </a:rPr>
              <a:t>n</a:t>
            </a:r>
            <a:r>
              <a:rPr sz="3200" b="1" u="heavy" spc="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b="1" u="heavy" spc="-5" dirty="0">
                <a:latin typeface="Calibri"/>
                <a:cs typeface="Calibri"/>
              </a:rPr>
              <a:t>collectio</a:t>
            </a:r>
            <a:r>
              <a:rPr sz="3200" b="1" u="heavy" spc="2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, </a:t>
            </a:r>
            <a:r>
              <a:rPr sz="3200" b="1" u="heavy" dirty="0">
                <a:latin typeface="Calibri"/>
                <a:cs typeface="Calibri"/>
              </a:rPr>
              <a:t>anal</a:t>
            </a:r>
            <a:r>
              <a:rPr sz="3200" b="1" u="heavy" spc="-30" dirty="0">
                <a:latin typeface="Calibri"/>
                <a:cs typeface="Calibri"/>
              </a:rPr>
              <a:t>y</a:t>
            </a:r>
            <a:r>
              <a:rPr sz="3200" b="1" u="heavy" dirty="0">
                <a:latin typeface="Calibri"/>
                <a:cs typeface="Calibri"/>
              </a:rPr>
              <a:t>sis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b="1" u="heavy" spc="-35" dirty="0">
                <a:latin typeface="Calibri"/>
                <a:cs typeface="Calibri"/>
              </a:rPr>
              <a:t>r</a:t>
            </a:r>
            <a:r>
              <a:rPr sz="3200" b="1" u="heavy" spc="-5" dirty="0">
                <a:latin typeface="Calibri"/>
                <a:cs typeface="Calibri"/>
              </a:rPr>
              <a:t>eportin</a:t>
            </a:r>
            <a:r>
              <a:rPr sz="3200" b="1" u="heavy" dirty="0">
                <a:latin typeface="Calibri"/>
                <a:cs typeface="Calibri"/>
              </a:rPr>
              <a:t>g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bou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learne</a:t>
            </a:r>
            <a:r>
              <a:rPr sz="3200" b="1" spc="-5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th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ir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,</a:t>
            </a: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b="1" u="heavy" dirty="0">
                <a:latin typeface="Calibri"/>
                <a:cs typeface="Calibri"/>
              </a:rPr>
              <a:t>u</a:t>
            </a:r>
            <a:r>
              <a:rPr sz="3200" b="1" u="heavy" spc="-15" dirty="0">
                <a:latin typeface="Calibri"/>
                <a:cs typeface="Calibri"/>
              </a:rPr>
              <a:t>n</a:t>
            </a:r>
            <a:r>
              <a:rPr sz="3200" b="1" u="heavy" dirty="0">
                <a:latin typeface="Calibri"/>
                <a:cs typeface="Calibri"/>
              </a:rPr>
              <a:t>d</a:t>
            </a:r>
            <a:r>
              <a:rPr sz="3200" b="1" u="heavy" spc="-15" dirty="0">
                <a:latin typeface="Calibri"/>
                <a:cs typeface="Calibri"/>
              </a:rPr>
              <a:t>e</a:t>
            </a:r>
            <a:r>
              <a:rPr sz="3200" b="1" u="heavy" spc="-40" dirty="0">
                <a:latin typeface="Calibri"/>
                <a:cs typeface="Calibri"/>
              </a:rPr>
              <a:t>r</a:t>
            </a:r>
            <a:r>
              <a:rPr sz="3200" b="1" u="heavy" spc="-35" dirty="0">
                <a:latin typeface="Calibri"/>
                <a:cs typeface="Calibri"/>
              </a:rPr>
              <a:t>st</a:t>
            </a:r>
            <a:r>
              <a:rPr sz="3200" b="1" u="heavy" dirty="0">
                <a:latin typeface="Calibri"/>
                <a:cs typeface="Calibri"/>
              </a:rPr>
              <a:t>and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b="1" u="heavy" dirty="0">
                <a:latin typeface="Calibri"/>
                <a:cs typeface="Calibri"/>
              </a:rPr>
              <a:t>o</a:t>
            </a:r>
            <a:r>
              <a:rPr sz="3200" b="1" u="heavy" spc="-15" dirty="0">
                <a:latin typeface="Calibri"/>
                <a:cs typeface="Calibri"/>
              </a:rPr>
              <a:t>p</a:t>
            </a:r>
            <a:r>
              <a:rPr sz="3200" b="1" u="heavy" dirty="0">
                <a:latin typeface="Calibri"/>
                <a:cs typeface="Calibri"/>
              </a:rPr>
              <a:t>timi</a:t>
            </a:r>
            <a:r>
              <a:rPr sz="3200" b="1" u="heavy" spc="-60" dirty="0">
                <a:latin typeface="Calibri"/>
                <a:cs typeface="Calibri"/>
              </a:rPr>
              <a:t>z</a:t>
            </a:r>
            <a:r>
              <a:rPr sz="3200" b="1" u="heavy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learning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dirty="0">
                <a:latin typeface="Calibri"/>
                <a:cs typeface="Calibri"/>
              </a:rPr>
              <a:t>the e</a:t>
            </a:r>
            <a:r>
              <a:rPr sz="3200" spc="-5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vi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onme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hic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occu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28600"/>
            <a:ext cx="8229600" cy="7804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495550">
              <a:lnSpc>
                <a:spcPct val="100000"/>
              </a:lnSpc>
            </a:pPr>
            <a:r>
              <a:rPr sz="3600" b="1" spc="-100" dirty="0">
                <a:latin typeface="Calibri"/>
                <a:cs typeface="Calibri"/>
              </a:rPr>
              <a:t>Le</a:t>
            </a:r>
            <a:r>
              <a:rPr sz="3600" b="1" spc="-120" dirty="0">
                <a:latin typeface="Calibri"/>
                <a:cs typeface="Calibri"/>
              </a:rPr>
              <a:t>a</a:t>
            </a:r>
            <a:r>
              <a:rPr sz="3600" b="1" spc="-95" dirty="0">
                <a:latin typeface="Calibri"/>
                <a:cs typeface="Calibri"/>
              </a:rPr>
              <a:t>r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dirty="0">
                <a:latin typeface="Calibri"/>
                <a:cs typeface="Calibri"/>
              </a:rPr>
              <a:t>g</a:t>
            </a:r>
            <a:r>
              <a:rPr sz="3600" b="1" spc="-220" dirty="0">
                <a:latin typeface="Calibri"/>
                <a:cs typeface="Calibri"/>
              </a:rPr>
              <a:t> </a:t>
            </a:r>
            <a:r>
              <a:rPr sz="3600" b="1" spc="-95" dirty="0">
                <a:latin typeface="Calibri"/>
                <a:cs typeface="Calibri"/>
              </a:rPr>
              <a:t>A</a:t>
            </a:r>
            <a:r>
              <a:rPr sz="3600" b="1" spc="-120" dirty="0">
                <a:latin typeface="Calibri"/>
                <a:cs typeface="Calibri"/>
              </a:rPr>
              <a:t>na</a:t>
            </a:r>
            <a:r>
              <a:rPr sz="3600" b="1" spc="-105" dirty="0">
                <a:latin typeface="Calibri"/>
                <a:cs typeface="Calibri"/>
              </a:rPr>
              <a:t>l</a:t>
            </a:r>
            <a:r>
              <a:rPr sz="3600" b="1" spc="-110" dirty="0">
                <a:latin typeface="Calibri"/>
                <a:cs typeface="Calibri"/>
              </a:rPr>
              <a:t>y</a:t>
            </a:r>
            <a:r>
              <a:rPr sz="3600" b="1" spc="-114" dirty="0">
                <a:latin typeface="Calibri"/>
                <a:cs typeface="Calibri"/>
              </a:rPr>
              <a:t>t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95" dirty="0">
                <a:latin typeface="Calibri"/>
                <a:cs typeface="Calibri"/>
              </a:rPr>
              <a:t>c</a:t>
            </a:r>
            <a:r>
              <a:rPr sz="3600" b="1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92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9552" y="116632"/>
            <a:ext cx="8229600" cy="7804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495550">
              <a:lnSpc>
                <a:spcPct val="100000"/>
              </a:lnSpc>
            </a:pPr>
            <a:r>
              <a:rPr sz="3600" b="1" spc="-100" dirty="0">
                <a:latin typeface="Calibri"/>
                <a:cs typeface="Calibri"/>
              </a:rPr>
              <a:t>Le</a:t>
            </a:r>
            <a:r>
              <a:rPr sz="3600" b="1" spc="-120" dirty="0">
                <a:latin typeface="Calibri"/>
                <a:cs typeface="Calibri"/>
              </a:rPr>
              <a:t>a</a:t>
            </a:r>
            <a:r>
              <a:rPr sz="3600" b="1" spc="-95" dirty="0">
                <a:latin typeface="Calibri"/>
                <a:cs typeface="Calibri"/>
              </a:rPr>
              <a:t>r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dirty="0">
                <a:latin typeface="Calibri"/>
                <a:cs typeface="Calibri"/>
              </a:rPr>
              <a:t>g</a:t>
            </a:r>
            <a:r>
              <a:rPr sz="3600" b="1" spc="-220" dirty="0">
                <a:latin typeface="Calibri"/>
                <a:cs typeface="Calibri"/>
              </a:rPr>
              <a:t> </a:t>
            </a:r>
            <a:r>
              <a:rPr sz="3600" b="1" spc="-95" dirty="0">
                <a:latin typeface="Calibri"/>
                <a:cs typeface="Calibri"/>
              </a:rPr>
              <a:t>A</a:t>
            </a:r>
            <a:r>
              <a:rPr sz="3600" b="1" spc="-120" dirty="0">
                <a:latin typeface="Calibri"/>
                <a:cs typeface="Calibri"/>
              </a:rPr>
              <a:t>na</a:t>
            </a:r>
            <a:r>
              <a:rPr sz="3600" b="1" spc="-105" dirty="0">
                <a:latin typeface="Calibri"/>
                <a:cs typeface="Calibri"/>
              </a:rPr>
              <a:t>l</a:t>
            </a:r>
            <a:r>
              <a:rPr sz="3600" b="1" spc="-110" dirty="0">
                <a:latin typeface="Calibri"/>
                <a:cs typeface="Calibri"/>
              </a:rPr>
              <a:t>y</a:t>
            </a:r>
            <a:r>
              <a:rPr sz="3600" b="1" spc="-114" dirty="0">
                <a:latin typeface="Calibri"/>
                <a:cs typeface="Calibri"/>
              </a:rPr>
              <a:t>t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95" dirty="0">
                <a:latin typeface="Calibri"/>
                <a:cs typeface="Calibri"/>
              </a:rPr>
              <a:t>c</a:t>
            </a:r>
            <a:r>
              <a:rPr sz="3600" b="1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27815" cy="549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76200"/>
            <a:ext cx="8229600" cy="780415"/>
          </a:xfrm>
          <a:custGeom>
            <a:avLst/>
            <a:gdLst/>
            <a:ahLst/>
            <a:cxnLst/>
            <a:rect l="l" t="t" r="r" b="b"/>
            <a:pathLst>
              <a:path w="8229600" h="780415">
                <a:moveTo>
                  <a:pt x="0" y="780288"/>
                </a:moveTo>
                <a:lnTo>
                  <a:pt x="8229600" y="780288"/>
                </a:lnTo>
                <a:lnTo>
                  <a:pt x="8229600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087724" y="174019"/>
            <a:ext cx="63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Moodle’s Database Schema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54434"/>
            <a:ext cx="6436296" cy="52497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7724" y="6453336"/>
            <a:ext cx="5356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Source: </a:t>
            </a:r>
            <a:r>
              <a:rPr lang="en-US" sz="1400" dirty="0">
                <a:hlinkClick r:id="rId4"/>
              </a:rPr>
              <a:t>https://docs.moodle.org/dev/Database_Schema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3797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76200"/>
            <a:ext cx="8229600" cy="780415"/>
          </a:xfrm>
          <a:custGeom>
            <a:avLst/>
            <a:gdLst/>
            <a:ahLst/>
            <a:cxnLst/>
            <a:rect l="l" t="t" r="r" b="b"/>
            <a:pathLst>
              <a:path w="8229600" h="780415">
                <a:moveTo>
                  <a:pt x="0" y="780288"/>
                </a:moveTo>
                <a:lnTo>
                  <a:pt x="8229600" y="780288"/>
                </a:lnTo>
                <a:lnTo>
                  <a:pt x="8229600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979712" y="174019"/>
            <a:ext cx="59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Moodle’s Database Schema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93886" y="6309320"/>
            <a:ext cx="5356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Source: </a:t>
            </a:r>
            <a:r>
              <a:rPr lang="en-US" sz="1400" dirty="0">
                <a:hlinkClick r:id="rId3"/>
              </a:rPr>
              <a:t>https://docs.moodle.org/dev/Database_Schema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5" y="1340768"/>
            <a:ext cx="8244408" cy="45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52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76200"/>
            <a:ext cx="8229600" cy="780415"/>
          </a:xfrm>
          <a:custGeom>
            <a:avLst/>
            <a:gdLst/>
            <a:ahLst/>
            <a:cxnLst/>
            <a:rect l="l" t="t" r="r" b="b"/>
            <a:pathLst>
              <a:path w="8229600" h="780415">
                <a:moveTo>
                  <a:pt x="0" y="780288"/>
                </a:moveTo>
                <a:lnTo>
                  <a:pt x="8229600" y="780288"/>
                </a:lnTo>
                <a:lnTo>
                  <a:pt x="8229600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979712" y="174019"/>
            <a:ext cx="59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Moodle’s Database Schema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93886" y="6309320"/>
            <a:ext cx="5356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Source: </a:t>
            </a:r>
            <a:r>
              <a:rPr lang="en-US" sz="1400" dirty="0">
                <a:hlinkClick r:id="rId3"/>
              </a:rPr>
              <a:t>https://docs.moodle.org/dev/Database_Schema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98407"/>
            <a:ext cx="5542791" cy="51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2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62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8229600" y="609600"/>
                </a:lnTo>
                <a:lnTo>
                  <a:pt x="8229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400645" y="135160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2435">
              <a:lnSpc>
                <a:spcPct val="100000"/>
              </a:lnSpc>
            </a:pPr>
            <a:r>
              <a:rPr sz="3200" b="1" spc="-100" dirty="0">
                <a:solidFill>
                  <a:srgbClr val="000000"/>
                </a:solidFill>
              </a:rPr>
              <a:t>Le</a:t>
            </a:r>
            <a:r>
              <a:rPr sz="3200" b="1" spc="-120" dirty="0">
                <a:solidFill>
                  <a:srgbClr val="000000"/>
                </a:solidFill>
              </a:rPr>
              <a:t>a</a:t>
            </a:r>
            <a:r>
              <a:rPr sz="3200" b="1" spc="-95" dirty="0">
                <a:solidFill>
                  <a:srgbClr val="000000"/>
                </a:solidFill>
              </a:rPr>
              <a:t>r</a:t>
            </a:r>
            <a:r>
              <a:rPr sz="3200" b="1" spc="-120" dirty="0">
                <a:solidFill>
                  <a:srgbClr val="000000"/>
                </a:solidFill>
              </a:rPr>
              <a:t>n</a:t>
            </a:r>
            <a:r>
              <a:rPr sz="3200" b="1" spc="-105" dirty="0">
                <a:solidFill>
                  <a:srgbClr val="000000"/>
                </a:solidFill>
              </a:rPr>
              <a:t>i</a:t>
            </a:r>
            <a:r>
              <a:rPr sz="3200" b="1" spc="-120" dirty="0">
                <a:solidFill>
                  <a:srgbClr val="000000"/>
                </a:solidFill>
              </a:rPr>
              <a:t>n</a:t>
            </a:r>
            <a:r>
              <a:rPr sz="3200" b="1" dirty="0">
                <a:solidFill>
                  <a:srgbClr val="000000"/>
                </a:solidFill>
              </a:rPr>
              <a:t>g</a:t>
            </a:r>
            <a:r>
              <a:rPr sz="3200" b="1" spc="-220" dirty="0">
                <a:solidFill>
                  <a:srgbClr val="000000"/>
                </a:solidFill>
              </a:rPr>
              <a:t> </a:t>
            </a:r>
            <a:r>
              <a:rPr sz="3200" b="1" spc="-95" dirty="0">
                <a:solidFill>
                  <a:srgbClr val="000000"/>
                </a:solidFill>
              </a:rPr>
              <a:t>A</a:t>
            </a:r>
            <a:r>
              <a:rPr sz="3200" b="1" spc="-120" dirty="0">
                <a:solidFill>
                  <a:srgbClr val="000000"/>
                </a:solidFill>
              </a:rPr>
              <a:t>na</a:t>
            </a:r>
            <a:r>
              <a:rPr sz="3200" b="1" spc="-105" dirty="0">
                <a:solidFill>
                  <a:srgbClr val="000000"/>
                </a:solidFill>
              </a:rPr>
              <a:t>l</a:t>
            </a:r>
            <a:r>
              <a:rPr sz="3200" b="1" spc="-110" dirty="0">
                <a:solidFill>
                  <a:srgbClr val="000000"/>
                </a:solidFill>
              </a:rPr>
              <a:t>y</a:t>
            </a:r>
            <a:r>
              <a:rPr sz="3200" b="1" spc="-114" dirty="0">
                <a:solidFill>
                  <a:srgbClr val="000000"/>
                </a:solidFill>
              </a:rPr>
              <a:t>t</a:t>
            </a:r>
            <a:r>
              <a:rPr sz="3200" b="1" spc="-105" dirty="0">
                <a:solidFill>
                  <a:srgbClr val="000000"/>
                </a:solidFill>
              </a:rPr>
              <a:t>i</a:t>
            </a:r>
            <a:r>
              <a:rPr sz="3200" b="1" spc="-95" dirty="0">
                <a:solidFill>
                  <a:srgbClr val="000000"/>
                </a:solidFill>
              </a:rPr>
              <a:t>c</a:t>
            </a:r>
            <a:r>
              <a:rPr sz="3200" b="1" dirty="0">
                <a:solidFill>
                  <a:srgbClr val="000000"/>
                </a:solidFill>
              </a:rPr>
              <a:t>s</a:t>
            </a:r>
            <a:endParaRPr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136904" cy="2237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5445224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Source: </a:t>
            </a:r>
            <a:r>
              <a:rPr lang="en-US" sz="1400" dirty="0">
                <a:hlinkClick r:id="rId4"/>
              </a:rPr>
              <a:t>https://library.educause.edu/-/media/files/library/2019/4/2019horizonreport.pdf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1255973"/>
            <a:ext cx="592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Horizon Report 2019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36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28600"/>
            <a:ext cx="8229600" cy="7804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053589">
              <a:lnSpc>
                <a:spcPct val="100000"/>
              </a:lnSpc>
            </a:pPr>
            <a:r>
              <a:rPr sz="3600" b="1" spc="-100" dirty="0">
                <a:latin typeface="Calibri"/>
                <a:cs typeface="Calibri"/>
              </a:rPr>
              <a:t>Le</a:t>
            </a:r>
            <a:r>
              <a:rPr sz="3600" b="1" spc="-120" dirty="0">
                <a:latin typeface="Calibri"/>
                <a:cs typeface="Calibri"/>
              </a:rPr>
              <a:t>a</a:t>
            </a:r>
            <a:r>
              <a:rPr sz="3600" b="1" spc="-95" dirty="0">
                <a:latin typeface="Calibri"/>
                <a:cs typeface="Calibri"/>
              </a:rPr>
              <a:t>r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spc="-100" dirty="0">
                <a:latin typeface="Calibri"/>
                <a:cs typeface="Calibri"/>
              </a:rPr>
              <a:t>e</a:t>
            </a:r>
            <a:r>
              <a:rPr sz="3600" b="1" spc="-90" dirty="0">
                <a:latin typeface="Calibri"/>
                <a:cs typeface="Calibri"/>
              </a:rPr>
              <a:t>r</a:t>
            </a:r>
            <a:r>
              <a:rPr sz="3600" b="1" spc="-110" dirty="0">
                <a:latin typeface="Calibri"/>
                <a:cs typeface="Calibri"/>
              </a:rPr>
              <a:t>-</a:t>
            </a:r>
            <a:r>
              <a:rPr sz="3600" b="1" spc="-105" dirty="0">
                <a:latin typeface="Calibri"/>
                <a:cs typeface="Calibri"/>
              </a:rPr>
              <a:t>P</a:t>
            </a:r>
            <a:r>
              <a:rPr sz="3600" b="1" spc="-150" dirty="0">
                <a:latin typeface="Calibri"/>
                <a:cs typeface="Calibri"/>
              </a:rPr>
              <a:t>r</a:t>
            </a:r>
            <a:r>
              <a:rPr sz="3600" b="1" spc="-120" dirty="0">
                <a:latin typeface="Calibri"/>
                <a:cs typeface="Calibri"/>
              </a:rPr>
              <a:t>odu</a:t>
            </a:r>
            <a:r>
              <a:rPr sz="3600" b="1" spc="-90" dirty="0">
                <a:latin typeface="Calibri"/>
                <a:cs typeface="Calibri"/>
              </a:rPr>
              <a:t>c</a:t>
            </a:r>
            <a:r>
              <a:rPr sz="3600" b="1" spc="-100" dirty="0">
                <a:latin typeface="Calibri"/>
                <a:cs typeface="Calibri"/>
              </a:rPr>
              <a:t>e</a:t>
            </a:r>
            <a:r>
              <a:rPr sz="3600" b="1" spc="-20" dirty="0">
                <a:latin typeface="Calibri"/>
                <a:cs typeface="Calibri"/>
              </a:rPr>
              <a:t>d</a:t>
            </a:r>
            <a:r>
              <a:rPr sz="3600" b="1" spc="-225" dirty="0">
                <a:latin typeface="Calibri"/>
                <a:cs typeface="Calibri"/>
              </a:rPr>
              <a:t> </a:t>
            </a:r>
            <a:r>
              <a:rPr sz="3600" b="1" spc="-95" dirty="0">
                <a:latin typeface="Calibri"/>
                <a:cs typeface="Calibri"/>
              </a:rPr>
              <a:t>D</a:t>
            </a:r>
            <a:r>
              <a:rPr sz="3600" b="1" spc="-155" dirty="0">
                <a:latin typeface="Calibri"/>
                <a:cs typeface="Calibri"/>
              </a:rPr>
              <a:t>at</a:t>
            </a:r>
            <a:r>
              <a:rPr sz="3600" b="1" spc="-20" dirty="0"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1346" y="5434898"/>
            <a:ext cx="1056132" cy="1054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0139" y="1466088"/>
            <a:ext cx="302666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3000" y="1447800"/>
            <a:ext cx="3304032" cy="84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2971800"/>
            <a:ext cx="2145792" cy="2026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762" y="1219961"/>
            <a:ext cx="7848600" cy="1371600"/>
          </a:xfrm>
          <a:custGeom>
            <a:avLst/>
            <a:gdLst/>
            <a:ahLst/>
            <a:cxnLst/>
            <a:rect l="l" t="t" r="r" b="b"/>
            <a:pathLst>
              <a:path w="7848600" h="1371600">
                <a:moveTo>
                  <a:pt x="0" y="1371600"/>
                </a:moveTo>
                <a:lnTo>
                  <a:pt x="7848600" y="1371600"/>
                </a:lnTo>
                <a:lnTo>
                  <a:pt x="78486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962" y="5290565"/>
            <a:ext cx="8305800" cy="1403985"/>
          </a:xfrm>
          <a:custGeom>
            <a:avLst/>
            <a:gdLst/>
            <a:ahLst/>
            <a:cxnLst/>
            <a:rect l="l" t="t" r="r" b="b"/>
            <a:pathLst>
              <a:path w="8305800" h="1403984">
                <a:moveTo>
                  <a:pt x="0" y="1403604"/>
                </a:moveTo>
                <a:lnTo>
                  <a:pt x="8305800" y="1403604"/>
                </a:lnTo>
                <a:lnTo>
                  <a:pt x="8305800" y="0"/>
                </a:lnTo>
                <a:lnTo>
                  <a:pt x="0" y="0"/>
                </a:lnTo>
                <a:lnTo>
                  <a:pt x="0" y="1403604"/>
                </a:lnTo>
                <a:close/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11" y="5429688"/>
            <a:ext cx="1054608" cy="10546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53" y="5477826"/>
            <a:ext cx="1372616" cy="10294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9" y="5361176"/>
            <a:ext cx="1816419" cy="1210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01" y="5395867"/>
            <a:ext cx="1625712" cy="12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23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8229600" cy="7804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949960">
              <a:lnSpc>
                <a:spcPct val="100000"/>
              </a:lnSpc>
            </a:pPr>
            <a:r>
              <a:rPr sz="3600" b="1" spc="-100" dirty="0">
                <a:latin typeface="Calibri"/>
                <a:cs typeface="Calibri"/>
              </a:rPr>
              <a:t>Le</a:t>
            </a:r>
            <a:r>
              <a:rPr sz="3600" b="1" spc="-120" dirty="0">
                <a:latin typeface="Calibri"/>
                <a:cs typeface="Calibri"/>
              </a:rPr>
              <a:t>a</a:t>
            </a:r>
            <a:r>
              <a:rPr sz="3600" b="1" spc="-95" dirty="0">
                <a:latin typeface="Calibri"/>
                <a:cs typeface="Calibri"/>
              </a:rPr>
              <a:t>r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dirty="0">
                <a:latin typeface="Calibri"/>
                <a:cs typeface="Calibri"/>
              </a:rPr>
              <a:t>g</a:t>
            </a:r>
            <a:r>
              <a:rPr sz="3600" b="1" spc="-215" dirty="0">
                <a:latin typeface="Calibri"/>
                <a:cs typeface="Calibri"/>
              </a:rPr>
              <a:t> </a:t>
            </a:r>
            <a:r>
              <a:rPr sz="3600" b="1" spc="-95" dirty="0">
                <a:latin typeface="Calibri"/>
                <a:cs typeface="Calibri"/>
              </a:rPr>
              <a:t>A</a:t>
            </a:r>
            <a:r>
              <a:rPr sz="3600" b="1" spc="-120" dirty="0">
                <a:latin typeface="Calibri"/>
                <a:cs typeface="Calibri"/>
              </a:rPr>
              <a:t>na</a:t>
            </a:r>
            <a:r>
              <a:rPr sz="3600" b="1" spc="-105" dirty="0">
                <a:latin typeface="Calibri"/>
                <a:cs typeface="Calibri"/>
              </a:rPr>
              <a:t>l</a:t>
            </a:r>
            <a:r>
              <a:rPr sz="3600" b="1" spc="-110" dirty="0">
                <a:latin typeface="Calibri"/>
                <a:cs typeface="Calibri"/>
              </a:rPr>
              <a:t>y</a:t>
            </a:r>
            <a:r>
              <a:rPr sz="3600" b="1" spc="-114" dirty="0">
                <a:latin typeface="Calibri"/>
                <a:cs typeface="Calibri"/>
              </a:rPr>
              <a:t>t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95" dirty="0">
                <a:latin typeface="Calibri"/>
                <a:cs typeface="Calibri"/>
              </a:rPr>
              <a:t>cs</a:t>
            </a:r>
            <a:r>
              <a:rPr sz="3600" b="1" dirty="0">
                <a:latin typeface="Calibri"/>
                <a:cs typeface="Calibri"/>
              </a:rPr>
              <a:t>:</a:t>
            </a:r>
            <a:r>
              <a:rPr sz="3600" b="1" spc="-240" dirty="0">
                <a:latin typeface="Calibri"/>
                <a:cs typeface="Calibri"/>
              </a:rPr>
              <a:t> </a:t>
            </a:r>
            <a:r>
              <a:rPr sz="3600" b="1" spc="-100" dirty="0">
                <a:latin typeface="Calibri"/>
                <a:cs typeface="Calibri"/>
              </a:rPr>
              <a:t>W</a:t>
            </a:r>
            <a:r>
              <a:rPr sz="3600" b="1" spc="-120" dirty="0">
                <a:latin typeface="Calibri"/>
                <a:cs typeface="Calibri"/>
              </a:rPr>
              <a:t>h</a:t>
            </a:r>
            <a:r>
              <a:rPr sz="3600" b="1" spc="-160" dirty="0">
                <a:latin typeface="Calibri"/>
                <a:cs typeface="Calibri"/>
              </a:rPr>
              <a:t>a</a:t>
            </a:r>
            <a:r>
              <a:rPr sz="3600" b="1" spc="-15" dirty="0">
                <a:latin typeface="Calibri"/>
                <a:cs typeface="Calibri"/>
              </a:rPr>
              <a:t>t</a:t>
            </a:r>
            <a:r>
              <a:rPr sz="3600" b="1" spc="-215" dirty="0">
                <a:latin typeface="Calibri"/>
                <a:cs typeface="Calibri"/>
              </a:rPr>
              <a:t> 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15" dirty="0">
                <a:latin typeface="Calibri"/>
                <a:cs typeface="Calibri"/>
              </a:rPr>
              <a:t>t</a:t>
            </a:r>
            <a:r>
              <a:rPr sz="3600" b="1" spc="-204" dirty="0">
                <a:latin typeface="Calibri"/>
                <a:cs typeface="Calibri"/>
              </a:rPr>
              <a:t> </a:t>
            </a:r>
            <a:r>
              <a:rPr sz="3600" b="1" spc="-95" dirty="0">
                <a:latin typeface="Calibri"/>
                <a:cs typeface="Calibri"/>
              </a:rPr>
              <a:t>C</a:t>
            </a:r>
            <a:r>
              <a:rPr sz="3600" b="1" spc="-120" dirty="0">
                <a:latin typeface="Calibri"/>
                <a:cs typeface="Calibri"/>
              </a:rPr>
              <a:t>a</a:t>
            </a:r>
            <a:r>
              <a:rPr sz="3600" b="1" spc="-20" dirty="0">
                <a:latin typeface="Calibri"/>
                <a:cs typeface="Calibri"/>
              </a:rPr>
              <a:t>n</a:t>
            </a:r>
            <a:r>
              <a:rPr sz="3600" b="1" spc="-215" dirty="0">
                <a:latin typeface="Calibri"/>
                <a:cs typeface="Calibri"/>
              </a:rPr>
              <a:t> </a:t>
            </a:r>
            <a:r>
              <a:rPr sz="3600" b="1" spc="-100" dirty="0">
                <a:latin typeface="Calibri"/>
                <a:cs typeface="Calibri"/>
              </a:rPr>
              <a:t>D</a:t>
            </a:r>
            <a:r>
              <a:rPr sz="3600" b="1" spc="-120" dirty="0">
                <a:latin typeface="Calibri"/>
                <a:cs typeface="Calibri"/>
              </a:rPr>
              <a:t>o</a:t>
            </a:r>
            <a:r>
              <a:rPr sz="3600" b="1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747431"/>
            <a:ext cx="7082790" cy="437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u="heavy" spc="-5" dirty="0">
                <a:latin typeface="Calibri"/>
                <a:cs typeface="Calibri"/>
              </a:rPr>
              <a:t>P</a:t>
            </a:r>
            <a:r>
              <a:rPr sz="2400" b="1" u="heavy" spc="-35" dirty="0">
                <a:latin typeface="Calibri"/>
                <a:cs typeface="Calibri"/>
              </a:rPr>
              <a:t>r</a:t>
            </a:r>
            <a:r>
              <a:rPr sz="2400" b="1" u="heavy" spc="-5" dirty="0">
                <a:latin typeface="Calibri"/>
                <a:cs typeface="Calibri"/>
              </a:rPr>
              <a:t>edict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105" dirty="0">
                <a:latin typeface="Calibri"/>
                <a:cs typeface="Calibri"/>
              </a:rPr>
              <a:t> </a:t>
            </a:r>
            <a:r>
              <a:rPr sz="2400" b="1" u="heavy" spc="-5" dirty="0">
                <a:latin typeface="Calibri"/>
                <a:cs typeface="Calibri"/>
              </a:rPr>
              <a:t>futu</a:t>
            </a:r>
            <a:r>
              <a:rPr sz="2400" b="1" u="heavy" spc="-20" dirty="0">
                <a:latin typeface="Calibri"/>
                <a:cs typeface="Calibri"/>
              </a:rPr>
              <a:t>r</a:t>
            </a:r>
            <a:r>
              <a:rPr sz="2400" b="1" u="heavy" dirty="0">
                <a:latin typeface="Calibri"/>
                <a:cs typeface="Calibri"/>
              </a:rPr>
              <a:t>e </a:t>
            </a:r>
            <a:r>
              <a:rPr sz="2400" b="1" u="heavy" spc="-100" dirty="0">
                <a:latin typeface="Calibri"/>
                <a:cs typeface="Calibri"/>
              </a:rPr>
              <a:t> </a:t>
            </a:r>
            <a:r>
              <a:rPr sz="2400" b="1" u="heavy" spc="-25" dirty="0">
                <a:latin typeface="Calibri"/>
                <a:cs typeface="Calibri"/>
              </a:rPr>
              <a:t>s</a:t>
            </a:r>
            <a:r>
              <a:rPr sz="2400" b="1" u="heavy" dirty="0">
                <a:latin typeface="Calibri"/>
                <a:cs typeface="Calibri"/>
              </a:rPr>
              <a:t>t</a:t>
            </a:r>
            <a:r>
              <a:rPr sz="2400" b="1" u="heavy" spc="-15" dirty="0">
                <a:latin typeface="Calibri"/>
                <a:cs typeface="Calibri"/>
              </a:rPr>
              <a:t>u</a:t>
            </a:r>
            <a:r>
              <a:rPr sz="2400" b="1" u="heavy" dirty="0">
                <a:latin typeface="Calibri"/>
                <a:cs typeface="Calibri"/>
              </a:rPr>
              <a:t>d</a:t>
            </a:r>
            <a:r>
              <a:rPr sz="2400" b="1" u="heavy" spc="5" dirty="0">
                <a:latin typeface="Calibri"/>
                <a:cs typeface="Calibri"/>
              </a:rPr>
              <a:t>e</a:t>
            </a:r>
            <a:r>
              <a:rPr sz="2400" b="1" u="heavy" spc="-35" dirty="0">
                <a:latin typeface="Calibri"/>
                <a:cs typeface="Calibri"/>
              </a:rPr>
              <a:t>n</a:t>
            </a:r>
            <a:r>
              <a:rPr sz="2400" b="1" u="heavy" dirty="0">
                <a:latin typeface="Calibri"/>
                <a:cs typeface="Calibri"/>
              </a:rPr>
              <a:t>t </a:t>
            </a:r>
            <a:r>
              <a:rPr sz="2400" b="1" u="heavy" spc="-80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per</a:t>
            </a:r>
            <a:r>
              <a:rPr sz="2400" b="1" u="heavy" spc="-50" dirty="0">
                <a:latin typeface="Calibri"/>
                <a:cs typeface="Calibri"/>
              </a:rPr>
              <a:t>f</a:t>
            </a:r>
            <a:r>
              <a:rPr sz="2400" b="1" u="heavy" dirty="0">
                <a:latin typeface="Calibri"/>
                <a:cs typeface="Calibri"/>
              </a:rPr>
              <a:t>orman</a:t>
            </a:r>
            <a:r>
              <a:rPr sz="2400" b="1" u="heavy" spc="-15" dirty="0">
                <a:latin typeface="Calibri"/>
                <a:cs typeface="Calibri"/>
              </a:rPr>
              <a:t>c</a:t>
            </a:r>
            <a:r>
              <a:rPr sz="2400" b="1" u="heavy" dirty="0">
                <a:latin typeface="Calibri"/>
                <a:cs typeface="Calibri"/>
              </a:rPr>
              <a:t>e </a:t>
            </a:r>
            <a:r>
              <a:rPr sz="2400" b="1" u="heavy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5" dirty="0">
                <a:latin typeface="Calibri"/>
                <a:cs typeface="Calibri"/>
              </a:rPr>
              <a:t>base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15" dirty="0">
                <a:latin typeface="Calibri"/>
                <a:cs typeface="Calibri"/>
              </a:rPr>
              <a:t> ac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bodie</a:t>
            </a:r>
            <a:r>
              <a:rPr sz="2400" dirty="0">
                <a:latin typeface="Calibri"/>
                <a:cs typeface="Calibri"/>
              </a:rPr>
              <a:t>s)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5600" algn="l"/>
                <a:tab pos="6125845" algn="l"/>
              </a:tabLst>
            </a:pPr>
            <a:r>
              <a:rPr sz="2400" b="1" u="heavy" spc="-10" dirty="0">
                <a:latin typeface="Calibri"/>
                <a:cs typeface="Calibri"/>
              </a:rPr>
              <a:t>I</a:t>
            </a:r>
            <a:r>
              <a:rPr sz="2400" b="1" u="heavy" spc="-50" dirty="0">
                <a:latin typeface="Calibri"/>
                <a:cs typeface="Calibri"/>
              </a:rPr>
              <a:t>n</a:t>
            </a:r>
            <a:r>
              <a:rPr sz="2400" b="1" u="heavy" spc="-40" dirty="0">
                <a:latin typeface="Calibri"/>
                <a:cs typeface="Calibri"/>
              </a:rPr>
              <a:t>t</a:t>
            </a:r>
            <a:r>
              <a:rPr sz="2400" b="1" u="heavy" spc="-5" dirty="0">
                <a:latin typeface="Calibri"/>
                <a:cs typeface="Calibri"/>
              </a:rPr>
              <a:t>e</a:t>
            </a:r>
            <a:r>
              <a:rPr sz="2400" b="1" u="heavy" spc="25" dirty="0">
                <a:latin typeface="Calibri"/>
                <a:cs typeface="Calibri"/>
              </a:rPr>
              <a:t>r</a:t>
            </a:r>
            <a:r>
              <a:rPr sz="2400" b="1" u="heavy" spc="-20" dirty="0">
                <a:latin typeface="Calibri"/>
                <a:cs typeface="Calibri"/>
              </a:rPr>
              <a:t>v</a:t>
            </a:r>
            <a:r>
              <a:rPr sz="2400" b="1" u="heavy" spc="-5" dirty="0">
                <a:latin typeface="Calibri"/>
                <a:cs typeface="Calibri"/>
              </a:rPr>
              <a:t>ene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30" dirty="0">
                <a:latin typeface="Calibri"/>
                <a:cs typeface="Calibri"/>
              </a:rPr>
              <a:t> </a:t>
            </a:r>
            <a:r>
              <a:rPr sz="2400" b="1" u="heavy" spc="-20" dirty="0">
                <a:latin typeface="Calibri"/>
                <a:cs typeface="Calibri"/>
              </a:rPr>
              <a:t>when</a:t>
            </a:r>
            <a:r>
              <a:rPr sz="2400" b="1" u="heavy" dirty="0">
                <a:latin typeface="Calibri"/>
                <a:cs typeface="Calibri"/>
              </a:rPr>
              <a:t>  </a:t>
            </a:r>
            <a:r>
              <a:rPr sz="2400" b="1" u="heavy" spc="-35" dirty="0">
                <a:latin typeface="Calibri"/>
                <a:cs typeface="Calibri"/>
              </a:rPr>
              <a:t>s</a:t>
            </a:r>
            <a:r>
              <a:rPr sz="2400" b="1" u="heavy" spc="-15" dirty="0">
                <a:latin typeface="Calibri"/>
                <a:cs typeface="Calibri"/>
              </a:rPr>
              <a:t>tud</a:t>
            </a:r>
            <a:r>
              <a:rPr sz="2400" b="1" u="heavy" spc="-5" dirty="0">
                <a:latin typeface="Calibri"/>
                <a:cs typeface="Calibri"/>
              </a:rPr>
              <a:t>e</a:t>
            </a:r>
            <a:r>
              <a:rPr sz="2400" b="1" u="heavy" spc="-45" dirty="0">
                <a:latin typeface="Calibri"/>
                <a:cs typeface="Calibri"/>
              </a:rPr>
              <a:t>n</a:t>
            </a:r>
            <a:r>
              <a:rPr sz="2400" b="1" u="heavy" spc="-10" dirty="0">
                <a:latin typeface="Calibri"/>
                <a:cs typeface="Calibri"/>
              </a:rPr>
              <a:t>ts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5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a</a:t>
            </a:r>
            <a:r>
              <a:rPr sz="2400" b="1" u="heavy" spc="-25" dirty="0">
                <a:latin typeface="Calibri"/>
                <a:cs typeface="Calibri"/>
              </a:rPr>
              <a:t>r</a:t>
            </a:r>
            <a:r>
              <a:rPr sz="2400" b="1" u="heavy" dirty="0">
                <a:latin typeface="Calibri"/>
                <a:cs typeface="Calibri"/>
              </a:rPr>
              <a:t>e </a:t>
            </a:r>
            <a:r>
              <a:rPr sz="2400" b="1" u="heavy" spc="10" dirty="0">
                <a:latin typeface="Calibri"/>
                <a:cs typeface="Calibri"/>
              </a:rPr>
              <a:t> </a:t>
            </a:r>
            <a:r>
              <a:rPr sz="2400" b="1" u="heavy" spc="-20" dirty="0">
                <a:latin typeface="Calibri"/>
                <a:cs typeface="Calibri"/>
              </a:rPr>
              <a:t>s</a:t>
            </a:r>
            <a:r>
              <a:rPr sz="2400" b="1" u="heavy" spc="-10" dirty="0">
                <a:latin typeface="Calibri"/>
                <a:cs typeface="Calibri"/>
              </a:rPr>
              <a:t>tr</a:t>
            </a:r>
            <a:r>
              <a:rPr sz="2400" b="1" u="heavy" spc="-30" dirty="0">
                <a:latin typeface="Calibri"/>
                <a:cs typeface="Calibri"/>
              </a:rPr>
              <a:t>u</a:t>
            </a:r>
            <a:r>
              <a:rPr sz="2400" b="1" u="heavy" spc="20" dirty="0">
                <a:latin typeface="Calibri"/>
                <a:cs typeface="Calibri"/>
              </a:rPr>
              <a:t>g</a:t>
            </a:r>
            <a:r>
              <a:rPr sz="2400" b="1" u="heavy" spc="-15" dirty="0">
                <a:latin typeface="Calibri"/>
                <a:cs typeface="Calibri"/>
              </a:rPr>
              <a:t>glin</a:t>
            </a:r>
            <a:r>
              <a:rPr sz="2400" b="1" u="heavy" dirty="0">
                <a:latin typeface="Calibri"/>
                <a:cs typeface="Calibri"/>
              </a:rPr>
              <a:t>g </a:t>
            </a:r>
            <a:r>
              <a:rPr sz="2400" b="1" u="heavy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vide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uniqu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dbac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ailo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354965" marR="5715" indent="-342265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u="heavy" spc="-45" dirty="0">
                <a:latin typeface="Calibri"/>
                <a:cs typeface="Calibri"/>
              </a:rPr>
              <a:t>P</a:t>
            </a:r>
            <a:r>
              <a:rPr sz="2400" b="1" u="heavy" spc="-5" dirty="0">
                <a:latin typeface="Calibri"/>
                <a:cs typeface="Calibri"/>
              </a:rPr>
              <a:t>e</a:t>
            </a:r>
            <a:r>
              <a:rPr sz="2400" b="1" u="heavy" spc="-25" dirty="0">
                <a:latin typeface="Calibri"/>
                <a:cs typeface="Calibri"/>
              </a:rPr>
              <a:t>r</a:t>
            </a:r>
            <a:r>
              <a:rPr sz="2400" b="1" u="heavy" spc="-10" dirty="0">
                <a:latin typeface="Calibri"/>
                <a:cs typeface="Calibri"/>
              </a:rPr>
              <a:t>so</a:t>
            </a:r>
            <a:r>
              <a:rPr sz="2400" b="1" u="heavy" spc="-15" dirty="0">
                <a:latin typeface="Calibri"/>
                <a:cs typeface="Calibri"/>
              </a:rPr>
              <a:t>nal</a:t>
            </a:r>
            <a:r>
              <a:rPr sz="2400" b="1" u="heavy" spc="-20" dirty="0">
                <a:latin typeface="Calibri"/>
                <a:cs typeface="Calibri"/>
              </a:rPr>
              <a:t>i</a:t>
            </a:r>
            <a:r>
              <a:rPr sz="2400" b="1" u="heavy" spc="-45" dirty="0">
                <a:latin typeface="Calibri"/>
                <a:cs typeface="Calibri"/>
              </a:rPr>
              <a:t>z</a:t>
            </a:r>
            <a:r>
              <a:rPr sz="2400" b="1" u="heavy" dirty="0">
                <a:latin typeface="Calibri"/>
                <a:cs typeface="Calibri"/>
              </a:rPr>
              <a:t>e </a:t>
            </a:r>
            <a:r>
              <a:rPr sz="2400" b="1" u="heavy" spc="-225" dirty="0">
                <a:latin typeface="Calibri"/>
                <a:cs typeface="Calibri"/>
              </a:rPr>
              <a:t> </a:t>
            </a:r>
            <a:r>
              <a:rPr sz="2400" b="1" u="heavy" spc="-20" dirty="0">
                <a:latin typeface="Calibri"/>
                <a:cs typeface="Calibri"/>
              </a:rPr>
              <a:t>the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204" dirty="0">
                <a:latin typeface="Calibri"/>
                <a:cs typeface="Calibri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learning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204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p</a:t>
            </a:r>
            <a:r>
              <a:rPr sz="2400" b="1" u="heavy" spc="-45" dirty="0">
                <a:latin typeface="Calibri"/>
                <a:cs typeface="Calibri"/>
              </a:rPr>
              <a:t>r</a:t>
            </a:r>
            <a:r>
              <a:rPr sz="2400" b="1" u="heavy" spc="-25" dirty="0">
                <a:latin typeface="Calibri"/>
                <a:cs typeface="Calibri"/>
              </a:rPr>
              <a:t>o</a:t>
            </a:r>
            <a:r>
              <a:rPr sz="2400" b="1" u="heavy" spc="-5" dirty="0">
                <a:latin typeface="Calibri"/>
                <a:cs typeface="Calibri"/>
              </a:rPr>
              <a:t>c</a:t>
            </a:r>
            <a:r>
              <a:rPr sz="2400" b="1" u="heavy" spc="5" dirty="0">
                <a:latin typeface="Calibri"/>
                <a:cs typeface="Calibri"/>
              </a:rPr>
              <a:t>e</a:t>
            </a:r>
            <a:r>
              <a:rPr sz="2400" b="1" u="heavy" spc="-10" dirty="0">
                <a:latin typeface="Calibri"/>
                <a:cs typeface="Calibri"/>
              </a:rPr>
              <a:t>ss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04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dirty="0">
                <a:latin typeface="Calibri"/>
                <a:cs typeface="Calibri"/>
              </a:rPr>
              <a:t>ch 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25" dirty="0">
                <a:latin typeface="Calibri"/>
                <a:cs typeface="Calibri"/>
              </a:rPr>
              <a:t> t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ir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ths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 en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aging imp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4965" marR="6350" indent="-342265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u="heavy" spc="-15" dirty="0">
                <a:latin typeface="Calibri"/>
                <a:cs typeface="Calibri"/>
              </a:rPr>
              <a:t>A</a:t>
            </a:r>
            <a:r>
              <a:rPr sz="2400" b="1" u="heavy" spc="-25" dirty="0">
                <a:latin typeface="Calibri"/>
                <a:cs typeface="Calibri"/>
              </a:rPr>
              <a:t>d</a:t>
            </a:r>
            <a:r>
              <a:rPr sz="2400" b="1" u="heavy" spc="-15" dirty="0">
                <a:latin typeface="Calibri"/>
                <a:cs typeface="Calibri"/>
              </a:rPr>
              <a:t>a</a:t>
            </a:r>
            <a:r>
              <a:rPr sz="2400" b="1" u="heavy" spc="-30" dirty="0">
                <a:latin typeface="Calibri"/>
                <a:cs typeface="Calibri"/>
              </a:rPr>
              <a:t>p</a:t>
            </a:r>
            <a:r>
              <a:rPr sz="2400" b="1" u="heavy" spc="-10" dirty="0">
                <a:latin typeface="Calibri"/>
                <a:cs typeface="Calibri"/>
              </a:rPr>
              <a:t>t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180" dirty="0">
                <a:latin typeface="Calibri"/>
                <a:cs typeface="Calibri"/>
              </a:rPr>
              <a:t> </a:t>
            </a:r>
            <a:r>
              <a:rPr sz="2400" b="1" u="heavy" spc="-40" dirty="0">
                <a:latin typeface="Calibri"/>
                <a:cs typeface="Calibri"/>
              </a:rPr>
              <a:t>t</a:t>
            </a:r>
            <a:r>
              <a:rPr sz="2400" b="1" u="heavy" spc="-5" dirty="0">
                <a:latin typeface="Calibri"/>
                <a:cs typeface="Calibri"/>
              </a:rPr>
              <a:t>e</a:t>
            </a:r>
            <a:r>
              <a:rPr sz="2400" b="1" u="heavy" spc="5" dirty="0">
                <a:latin typeface="Calibri"/>
                <a:cs typeface="Calibri"/>
              </a:rPr>
              <a:t>a</a:t>
            </a:r>
            <a:r>
              <a:rPr sz="2400" b="1" u="heavy" spc="-20" dirty="0">
                <a:latin typeface="Calibri"/>
                <a:cs typeface="Calibri"/>
              </a:rPr>
              <a:t>chin</a:t>
            </a:r>
            <a:r>
              <a:rPr sz="2400" b="1" u="heavy" dirty="0">
                <a:latin typeface="Calibri"/>
                <a:cs typeface="Calibri"/>
              </a:rPr>
              <a:t>g </a:t>
            </a:r>
            <a:r>
              <a:rPr sz="2400" b="1" u="heavy" spc="-180" dirty="0">
                <a:latin typeface="Calibri"/>
                <a:cs typeface="Calibri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and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195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l</a:t>
            </a:r>
            <a:r>
              <a:rPr sz="2400" b="1" u="heavy" spc="10" dirty="0">
                <a:latin typeface="Calibri"/>
                <a:cs typeface="Calibri"/>
              </a:rPr>
              <a:t>e</a:t>
            </a:r>
            <a:r>
              <a:rPr sz="2400" b="1" u="heavy" spc="-10" dirty="0">
                <a:latin typeface="Calibri"/>
                <a:cs typeface="Calibri"/>
              </a:rPr>
              <a:t>arni</a:t>
            </a:r>
            <a:r>
              <a:rPr sz="2400" b="1" u="heavy" spc="-30" dirty="0">
                <a:latin typeface="Calibri"/>
                <a:cs typeface="Calibri"/>
              </a:rPr>
              <a:t>n</a:t>
            </a:r>
            <a:r>
              <a:rPr sz="2400" b="1" u="heavy" dirty="0">
                <a:latin typeface="Calibri"/>
                <a:cs typeface="Calibri"/>
              </a:rPr>
              <a:t>g </a:t>
            </a:r>
            <a:r>
              <a:rPr sz="2400" b="1" u="heavy" spc="-180" dirty="0">
                <a:latin typeface="Calibri"/>
                <a:cs typeface="Calibri"/>
              </a:rPr>
              <a:t> </a:t>
            </a:r>
            <a:r>
              <a:rPr sz="2400" b="1" u="heavy" spc="-35" dirty="0">
                <a:latin typeface="Calibri"/>
                <a:cs typeface="Calibri"/>
              </a:rPr>
              <a:t>s</a:t>
            </a:r>
            <a:r>
              <a:rPr sz="2400" b="1" u="heavy" spc="-10" dirty="0">
                <a:latin typeface="Calibri"/>
                <a:cs typeface="Calibri"/>
              </a:rPr>
              <a:t>tyles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via </a:t>
            </a:r>
            <a:r>
              <a:rPr sz="2400" spc="-1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ci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ped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hnol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gy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941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8229600" cy="7804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495550">
              <a:lnSpc>
                <a:spcPct val="100000"/>
              </a:lnSpc>
            </a:pPr>
            <a:r>
              <a:rPr sz="3600" b="1" spc="-100" dirty="0">
                <a:latin typeface="Calibri"/>
                <a:cs typeface="Calibri"/>
              </a:rPr>
              <a:t>Le</a:t>
            </a:r>
            <a:r>
              <a:rPr sz="3600" b="1" spc="-120" dirty="0">
                <a:latin typeface="Calibri"/>
                <a:cs typeface="Calibri"/>
              </a:rPr>
              <a:t>a</a:t>
            </a:r>
            <a:r>
              <a:rPr sz="3600" b="1" spc="-95" dirty="0">
                <a:latin typeface="Calibri"/>
                <a:cs typeface="Calibri"/>
              </a:rPr>
              <a:t>r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dirty="0">
                <a:latin typeface="Calibri"/>
                <a:cs typeface="Calibri"/>
              </a:rPr>
              <a:t>g</a:t>
            </a:r>
            <a:r>
              <a:rPr sz="3600" b="1" spc="-220" dirty="0">
                <a:latin typeface="Calibri"/>
                <a:cs typeface="Calibri"/>
              </a:rPr>
              <a:t> </a:t>
            </a:r>
            <a:r>
              <a:rPr sz="3600" b="1" spc="-95" dirty="0">
                <a:latin typeface="Calibri"/>
                <a:cs typeface="Calibri"/>
              </a:rPr>
              <a:t>A</a:t>
            </a:r>
            <a:r>
              <a:rPr sz="3600" b="1" spc="-120" dirty="0">
                <a:latin typeface="Calibri"/>
                <a:cs typeface="Calibri"/>
              </a:rPr>
              <a:t>na</a:t>
            </a:r>
            <a:r>
              <a:rPr sz="3600" b="1" spc="-105" dirty="0">
                <a:latin typeface="Calibri"/>
                <a:cs typeface="Calibri"/>
              </a:rPr>
              <a:t>l</a:t>
            </a:r>
            <a:r>
              <a:rPr sz="3600" b="1" spc="-110" dirty="0">
                <a:latin typeface="Calibri"/>
                <a:cs typeface="Calibri"/>
              </a:rPr>
              <a:t>y</a:t>
            </a:r>
            <a:r>
              <a:rPr sz="3600" b="1" spc="-114" dirty="0">
                <a:latin typeface="Calibri"/>
                <a:cs typeface="Calibri"/>
              </a:rPr>
              <a:t>t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95" dirty="0">
                <a:latin typeface="Calibri"/>
                <a:cs typeface="Calibri"/>
              </a:rPr>
              <a:t>c</a:t>
            </a:r>
            <a:r>
              <a:rPr sz="3600" b="1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863" y="1537461"/>
            <a:ext cx="7844155" cy="325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ommo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</a:t>
            </a:r>
            <a:r>
              <a:rPr sz="2400" spc="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tics 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1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appe</a:t>
            </a:r>
            <a:r>
              <a:rPr sz="2400" spc="-10" dirty="0">
                <a:latin typeface="Calibri"/>
                <a:cs typeface="Calibri"/>
              </a:rPr>
              <a:t>ar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ely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ademi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ly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ena</a:t>
            </a:r>
            <a:r>
              <a:rPr sz="2400" spc="-5" dirty="0">
                <a:latin typeface="Calibri"/>
                <a:cs typeface="Calibri"/>
              </a:rPr>
              <a:t>bl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—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initi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—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tions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hel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10" dirty="0">
                <a:latin typeface="Calibri"/>
                <a:cs typeface="Calibri"/>
              </a:rPr>
              <a:t> achie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ome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ls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1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specifi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unit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tudy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ignme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ause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ficult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6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truc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 then 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9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cur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cula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han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modi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nin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15" dirty="0">
                <a:latin typeface="Calibri"/>
                <a:cs typeface="Calibri"/>
              </a:rPr>
              <a:t>ies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imp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</a:t>
            </a:r>
            <a:r>
              <a:rPr sz="2400" spc="-10" dirty="0">
                <a:latin typeface="Calibri"/>
                <a:cs typeface="Calibri"/>
              </a:rPr>
              <a:t>t 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04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28FAF9A-03E1-4740-81A2-295D10E98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3850" cy="4048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67D702D-8F3D-4368-B4BA-1E5A6ECBF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323850" cy="64531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44BB8F2-668F-4F29-A1DD-DFB922E9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97650"/>
            <a:ext cx="8820150" cy="2603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C93C802-9253-4352-9539-6392212EC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0"/>
            <a:ext cx="323850" cy="65976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3BEC3A6F-DDEC-47E3-BC70-A83526D9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6" y="1700808"/>
            <a:ext cx="8135937" cy="444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4000" b="1" dirty="0">
                <a:latin typeface="Calibri" panose="020F0502020204030204" pitchFamily="34" charset="0"/>
              </a:rPr>
              <a:t>What’s </a:t>
            </a:r>
            <a:r>
              <a:rPr lang="pt-BR" altLang="en-US" sz="4000" b="1" dirty="0" smtClean="0">
                <a:latin typeface="Calibri" panose="020F0502020204030204" pitchFamily="34" charset="0"/>
              </a:rPr>
              <a:t>Learning Analytics?</a:t>
            </a:r>
            <a:endParaRPr lang="pt-BR" altLang="en-US" sz="40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en-US" sz="4000" b="1" dirty="0" smtClean="0">
                <a:latin typeface="Calibri" panose="020F0502020204030204" pitchFamily="34" charset="0"/>
              </a:rPr>
              <a:t>Why is it important?</a:t>
            </a:r>
            <a:endParaRPr lang="pt-BR" altLang="en-US" sz="40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en-US" sz="4000" b="1" dirty="0" smtClean="0">
                <a:latin typeface="Calibri" panose="020F0502020204030204" pitchFamily="34" charset="0"/>
              </a:rPr>
              <a:t>Using Learning Analytics in Moodle</a:t>
            </a:r>
            <a:endParaRPr lang="pt-BR" altLang="en-US" sz="40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en-US" sz="4000" b="1" dirty="0">
                <a:latin typeface="Calibri" panose="020F0502020204030204" pitchFamily="34" charset="0"/>
              </a:rPr>
              <a:t>Questions</a:t>
            </a:r>
          </a:p>
          <a:p>
            <a:pPr eaLnBrk="1" hangingPunct="1">
              <a:spcBef>
                <a:spcPct val="50000"/>
              </a:spcBef>
            </a:pPr>
            <a:endParaRPr lang="pt-BR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7B305F5B-04EC-4AF3-9231-6E3706050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288925"/>
            <a:ext cx="4392613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4400" b="1">
                <a:solidFill>
                  <a:srgbClr val="0070C0"/>
                </a:solidFill>
                <a:latin typeface="Calibri" panose="020F0502020204030204" pitchFamily="34" charset="0"/>
              </a:rPr>
              <a:t>Content</a:t>
            </a:r>
          </a:p>
        </p:txBody>
      </p:sp>
      <p:sp>
        <p:nvSpPr>
          <p:cNvPr id="5128" name="Rectangle 9">
            <a:extLst>
              <a:ext uri="{FF2B5EF4-FFF2-40B4-BE49-F238E27FC236}">
                <a16:creationId xmlns:a16="http://schemas.microsoft.com/office/drawing/2014/main" id="{704BD532-DE1D-430D-810C-D2091475E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8496300" cy="2889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8229600" cy="7804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495550">
              <a:lnSpc>
                <a:spcPct val="100000"/>
              </a:lnSpc>
            </a:pPr>
            <a:r>
              <a:rPr sz="3600" b="1" spc="-100" dirty="0">
                <a:latin typeface="Calibri"/>
                <a:cs typeface="Calibri"/>
              </a:rPr>
              <a:t>Le</a:t>
            </a:r>
            <a:r>
              <a:rPr sz="3600" b="1" spc="-120" dirty="0">
                <a:latin typeface="Calibri"/>
                <a:cs typeface="Calibri"/>
              </a:rPr>
              <a:t>a</a:t>
            </a:r>
            <a:r>
              <a:rPr sz="3600" b="1" spc="-95" dirty="0">
                <a:latin typeface="Calibri"/>
                <a:cs typeface="Calibri"/>
              </a:rPr>
              <a:t>r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dirty="0">
                <a:latin typeface="Calibri"/>
                <a:cs typeface="Calibri"/>
              </a:rPr>
              <a:t>g</a:t>
            </a:r>
            <a:r>
              <a:rPr sz="3600" b="1" spc="-220" dirty="0">
                <a:latin typeface="Calibri"/>
                <a:cs typeface="Calibri"/>
              </a:rPr>
              <a:t> </a:t>
            </a:r>
            <a:r>
              <a:rPr sz="3600" b="1" spc="-95" dirty="0">
                <a:latin typeface="Calibri"/>
                <a:cs typeface="Calibri"/>
              </a:rPr>
              <a:t>A</a:t>
            </a:r>
            <a:r>
              <a:rPr sz="3600" b="1" spc="-120" dirty="0">
                <a:latin typeface="Calibri"/>
                <a:cs typeface="Calibri"/>
              </a:rPr>
              <a:t>na</a:t>
            </a:r>
            <a:r>
              <a:rPr sz="3600" b="1" spc="-105" dirty="0">
                <a:latin typeface="Calibri"/>
                <a:cs typeface="Calibri"/>
              </a:rPr>
              <a:t>l</a:t>
            </a:r>
            <a:r>
              <a:rPr sz="3600" b="1" spc="-110" dirty="0">
                <a:latin typeface="Calibri"/>
                <a:cs typeface="Calibri"/>
              </a:rPr>
              <a:t>y</a:t>
            </a:r>
            <a:r>
              <a:rPr sz="3600" b="1" spc="-114" dirty="0">
                <a:latin typeface="Calibri"/>
                <a:cs typeface="Calibri"/>
              </a:rPr>
              <a:t>t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95" dirty="0">
                <a:latin typeface="Calibri"/>
                <a:cs typeface="Calibri"/>
              </a:rPr>
              <a:t>c</a:t>
            </a:r>
            <a:r>
              <a:rPr sz="3600" b="1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863" y="1546758"/>
            <a:ext cx="7841615" cy="123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dirty="0">
                <a:latin typeface="Calibri"/>
                <a:cs typeface="Calibri"/>
              </a:rPr>
              <a:t>ch 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 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whi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h 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depend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lear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ing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y</a:t>
            </a:r>
            <a:r>
              <a:rPr sz="2800" spc="-5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em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),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clu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g: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863" y="3232583"/>
            <a:ext cx="624649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lo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parti</a:t>
            </a:r>
            <a:r>
              <a:rPr sz="2800" spc="-15" dirty="0">
                <a:latin typeface="Calibri"/>
                <a:cs typeface="Calibri"/>
              </a:rPr>
              <a:t>cip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specifi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863" y="4107941"/>
            <a:ext cx="566483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>
              <a:lnSpc>
                <a:spcPct val="100000"/>
              </a:lnSpc>
              <a:tabLst>
                <a:tab pos="1335405" algn="l"/>
                <a:tab pos="2902585" algn="l"/>
                <a:tab pos="4098925" algn="l"/>
              </a:tabLst>
            </a:pP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ude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ting</a:t>
            </a:r>
            <a:endParaRPr sz="28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esou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ces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othe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class,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6926" y="4107941"/>
            <a:ext cx="6648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5521" y="4107941"/>
            <a:ext cx="9264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nl</a:t>
            </a:r>
            <a:r>
              <a:rPr sz="2800" spc="-15" dirty="0">
                <a:latin typeface="Calibri"/>
                <a:cs typeface="Calibri"/>
              </a:rPr>
              <a:t>ine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416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8229600" cy="7804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495550">
              <a:lnSpc>
                <a:spcPct val="100000"/>
              </a:lnSpc>
            </a:pPr>
            <a:r>
              <a:rPr sz="3600" b="1" spc="-100" dirty="0">
                <a:latin typeface="Calibri"/>
                <a:cs typeface="Calibri"/>
              </a:rPr>
              <a:t>Le</a:t>
            </a:r>
            <a:r>
              <a:rPr sz="3600" b="1" spc="-120" dirty="0">
                <a:latin typeface="Calibri"/>
                <a:cs typeface="Calibri"/>
              </a:rPr>
              <a:t>a</a:t>
            </a:r>
            <a:r>
              <a:rPr sz="3600" b="1" spc="-95" dirty="0">
                <a:latin typeface="Calibri"/>
                <a:cs typeface="Calibri"/>
              </a:rPr>
              <a:t>r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120" dirty="0">
                <a:latin typeface="Calibri"/>
                <a:cs typeface="Calibri"/>
              </a:rPr>
              <a:t>n</a:t>
            </a:r>
            <a:r>
              <a:rPr sz="3600" b="1" dirty="0">
                <a:latin typeface="Calibri"/>
                <a:cs typeface="Calibri"/>
              </a:rPr>
              <a:t>g</a:t>
            </a:r>
            <a:r>
              <a:rPr sz="3600" b="1" spc="-220" dirty="0">
                <a:latin typeface="Calibri"/>
                <a:cs typeface="Calibri"/>
              </a:rPr>
              <a:t> </a:t>
            </a:r>
            <a:r>
              <a:rPr sz="3600" b="1" spc="-95" dirty="0">
                <a:latin typeface="Calibri"/>
                <a:cs typeface="Calibri"/>
              </a:rPr>
              <a:t>A</a:t>
            </a:r>
            <a:r>
              <a:rPr sz="3600" b="1" spc="-120" dirty="0">
                <a:latin typeface="Calibri"/>
                <a:cs typeface="Calibri"/>
              </a:rPr>
              <a:t>na</a:t>
            </a:r>
            <a:r>
              <a:rPr sz="3600" b="1" spc="-105" dirty="0">
                <a:latin typeface="Calibri"/>
                <a:cs typeface="Calibri"/>
              </a:rPr>
              <a:t>l</a:t>
            </a:r>
            <a:r>
              <a:rPr sz="3600" b="1" spc="-110" dirty="0">
                <a:latin typeface="Calibri"/>
                <a:cs typeface="Calibri"/>
              </a:rPr>
              <a:t>y</a:t>
            </a:r>
            <a:r>
              <a:rPr sz="3600" b="1" spc="-114" dirty="0">
                <a:latin typeface="Calibri"/>
                <a:cs typeface="Calibri"/>
              </a:rPr>
              <a:t>t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95" dirty="0">
                <a:latin typeface="Calibri"/>
                <a:cs typeface="Calibri"/>
              </a:rPr>
              <a:t>c</a:t>
            </a:r>
            <a:r>
              <a:rPr sz="3600" b="1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1308861"/>
            <a:ext cx="7844790" cy="362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eports  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  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9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 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ious  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 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dirty="0">
                <a:latin typeface="Calibri"/>
                <a:cs typeface="Calibri"/>
              </a:rPr>
              <a:t>t  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 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 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 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uali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designe</a:t>
            </a:r>
            <a:r>
              <a:rPr sz="2400" dirty="0">
                <a:latin typeface="Calibri"/>
                <a:cs typeface="Calibri"/>
              </a:rPr>
              <a:t>d  </a:t>
            </a:r>
            <a:r>
              <a:rPr sz="2400" spc="-254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acili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  </a:t>
            </a:r>
            <a:r>
              <a:rPr sz="2400" spc="-2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quic</a:t>
            </a:r>
            <a:r>
              <a:rPr sz="2400" dirty="0">
                <a:latin typeface="Calibri"/>
                <a:cs typeface="Calibri"/>
              </a:rPr>
              <a:t>k  </a:t>
            </a:r>
            <a:r>
              <a:rPr sz="2400" spc="-2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anding 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li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ely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succ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Som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ems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p</a:t>
            </a:r>
            <a:r>
              <a:rPr sz="2400" b="1" u="heavy" spc="-30" dirty="0">
                <a:latin typeface="Calibri"/>
                <a:cs typeface="Calibri"/>
              </a:rPr>
              <a:t>r</a:t>
            </a:r>
            <a:r>
              <a:rPr sz="2400" b="1" u="heavy" spc="-10" dirty="0">
                <a:latin typeface="Calibri"/>
                <a:cs typeface="Calibri"/>
              </a:rPr>
              <a:t>oacti</a:t>
            </a:r>
            <a:r>
              <a:rPr sz="2400" b="1" u="heavy" spc="-50" dirty="0">
                <a:latin typeface="Calibri"/>
                <a:cs typeface="Calibri"/>
              </a:rPr>
              <a:t>v</a:t>
            </a:r>
            <a:r>
              <a:rPr sz="2400" b="1" u="heavy" spc="-15" dirty="0">
                <a:latin typeface="Calibri"/>
                <a:cs typeface="Calibri"/>
              </a:rPr>
              <a:t>ely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325" dirty="0">
                <a:latin typeface="Calibri"/>
                <a:cs typeface="Calibri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not</a:t>
            </a:r>
            <a:r>
              <a:rPr sz="2400" b="1" u="heavy" spc="-20" dirty="0">
                <a:latin typeface="Calibri"/>
                <a:cs typeface="Calibri"/>
              </a:rPr>
              <a:t>i</a:t>
            </a:r>
            <a:r>
              <a:rPr sz="2400" b="1" u="heavy" spc="5" dirty="0">
                <a:latin typeface="Calibri"/>
                <a:cs typeface="Calibri"/>
              </a:rPr>
              <a:t>f</a:t>
            </a:r>
            <a:r>
              <a:rPr sz="2400" b="1" u="heavy" spc="-15" dirty="0">
                <a:latin typeface="Calibri"/>
                <a:cs typeface="Calibri"/>
              </a:rPr>
              <a:t>y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310" dirty="0">
                <a:latin typeface="Calibri"/>
                <a:cs typeface="Calibri"/>
              </a:rPr>
              <a:t> </a:t>
            </a:r>
            <a:r>
              <a:rPr sz="2400" b="1" u="heavy" spc="-10" dirty="0">
                <a:latin typeface="Calibri"/>
                <a:cs typeface="Calibri"/>
              </a:rPr>
              <a:t>u</a:t>
            </a:r>
            <a:r>
              <a:rPr sz="2400" b="1" u="heavy" dirty="0">
                <a:latin typeface="Calibri"/>
                <a:cs typeface="Calibri"/>
              </a:rPr>
              <a:t>se</a:t>
            </a:r>
            <a:r>
              <a:rPr sz="2400" b="1" u="heavy" spc="-20" dirty="0">
                <a:latin typeface="Calibri"/>
                <a:cs typeface="Calibri"/>
              </a:rPr>
              <a:t>r</a:t>
            </a:r>
            <a:r>
              <a:rPr sz="2400" b="1" u="heavy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;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othe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ems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equi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eport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4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tions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simpl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rt </a:t>
            </a:r>
            <a:r>
              <a:rPr sz="2400" dirty="0">
                <a:latin typeface="Calibri"/>
                <a:cs typeface="Calibri"/>
              </a:rPr>
              <a:t>about 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ude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80" dirty="0">
                <a:latin typeface="Calibri"/>
                <a:cs typeface="Calibri"/>
              </a:rPr>
              <a:t>t</a:t>
            </a:r>
            <a:r>
              <a:rPr sz="2400" spc="-14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eli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uc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ess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equiring 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risk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specifi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rn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64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76200"/>
            <a:ext cx="8229600" cy="780415"/>
          </a:xfrm>
          <a:custGeom>
            <a:avLst/>
            <a:gdLst/>
            <a:ahLst/>
            <a:cxnLst/>
            <a:rect l="l" t="t" r="r" b="b"/>
            <a:pathLst>
              <a:path w="8229600" h="780415">
                <a:moveTo>
                  <a:pt x="0" y="780288"/>
                </a:moveTo>
                <a:lnTo>
                  <a:pt x="8229600" y="780288"/>
                </a:lnTo>
                <a:lnTo>
                  <a:pt x="8229600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288" y="990600"/>
            <a:ext cx="8244840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771800" y="14324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en-US" sz="3600" b="1" spc="-1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600" b="1" spc="-9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b="1" spc="-1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b="1" spc="-10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600" b="1" spc="-1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3600" b="1" spc="-2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spc="-9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600" b="1" spc="-1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3600" b="1" spc="-10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b="1" spc="-1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3600" b="1" spc="-11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b="1" spc="-10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600" b="1" spc="-9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37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76200"/>
            <a:ext cx="8229600" cy="780415"/>
          </a:xfrm>
          <a:custGeom>
            <a:avLst/>
            <a:gdLst/>
            <a:ahLst/>
            <a:cxnLst/>
            <a:rect l="l" t="t" r="r" b="b"/>
            <a:pathLst>
              <a:path w="8229600" h="780415">
                <a:moveTo>
                  <a:pt x="0" y="780288"/>
                </a:moveTo>
                <a:lnTo>
                  <a:pt x="8229600" y="780288"/>
                </a:lnTo>
                <a:lnTo>
                  <a:pt x="8229600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198" y="82383"/>
            <a:ext cx="8229600" cy="635434"/>
          </a:xfrm>
          <a:prstGeom prst="rect">
            <a:avLst/>
          </a:prstGeom>
        </p:spPr>
        <p:txBody>
          <a:bodyPr vert="horz" wrap="square" lIns="0" tIns="80649" rIns="0" bIns="0" rtlCol="0">
            <a:spAutoFit/>
          </a:bodyPr>
          <a:lstStyle/>
          <a:p>
            <a:pPr marL="198755">
              <a:lnSpc>
                <a:spcPct val="100000"/>
              </a:lnSpc>
            </a:pPr>
            <a:r>
              <a:rPr sz="3600" b="1" spc="-95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3600" b="1" spc="-1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3600" b="1" spc="-14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600" b="1" spc="-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100" dirty="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sz="3600" b="1" spc="-10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600" b="1" spc="-9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600" b="1" spc="-1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600" b="1" spc="-9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600" b="1" spc="-1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3600" b="1" spc="-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9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600" b="1" spc="-1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600" b="1" spc="-10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600" b="1" spc="-9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600" b="1" spc="-9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3600" b="1" spc="-1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600" b="1" spc="-9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600" b="1" spc="-9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600" b="1" spc="-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9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600" b="1" spc="-10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600" b="1" spc="-1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600" b="1" spc="-105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600" b="1" spc="-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1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600" b="1" spc="-10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  <a:endParaRPr sz="36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198" y="1268760"/>
            <a:ext cx="8335280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24154" algn="ctr">
              <a:lnSpc>
                <a:spcPct val="100000"/>
              </a:lnSpc>
            </a:pPr>
            <a:r>
              <a:rPr sz="2800" b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b="1" spc="-2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b="1" spc="-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b="1" spc="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2800" b="1" spc="-3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</a:t>
            </a:r>
            <a:r>
              <a:rPr sz="2800" b="1" spc="-2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-5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b="1" spc="-2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b="1" spc="-2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2800" b="1" spc="-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b="1" spc="-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800" b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sz="2800" b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b="1" spc="-2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sz="2800" b="1" spc="-3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b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-2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-2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2800" b="1" spc="2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b="1" spc="-5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b="1" spc="-4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elli</a:t>
            </a:r>
            <a:r>
              <a:rPr sz="2800" b="1" spc="-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800" b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b="1" spc="-2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  <a:tabLst>
                <a:tab pos="572135" algn="l"/>
                <a:tab pos="1591310" algn="l"/>
                <a:tab pos="2254885" algn="l"/>
                <a:tab pos="3243580" algn="l"/>
                <a:tab pos="4477385" algn="l"/>
                <a:tab pos="4993640" algn="l"/>
                <a:tab pos="5612765" algn="l"/>
                <a:tab pos="6489065" algn="l"/>
              </a:tabLst>
            </a:pP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800" spc="5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sz="2800" spc="-3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ts	and	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acce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s	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spc="-5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rn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s	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o	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t	</a:t>
            </a:r>
            <a:r>
              <a:rPr sz="2800" spc="-4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lly	</a:t>
            </a:r>
            <a:r>
              <a:rPr sz="2800" spc="-6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xpl</a:t>
            </a:r>
            <a:r>
              <a:rPr sz="2800" spc="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in a</a:t>
            </a:r>
            <a:r>
              <a:rPr sz="2800" spc="-4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ythi</a:t>
            </a:r>
            <a:r>
              <a:rPr sz="2800" spc="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spc="-3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  <a:tabLst>
                <a:tab pos="6132195" algn="l"/>
              </a:tabLst>
            </a:pP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28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elli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8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8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rp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spc="-5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tion </a:t>
            </a:r>
            <a:r>
              <a:rPr sz="28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sz="28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8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sz="28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ski</a:t>
            </a:r>
            <a:r>
              <a:rPr sz="2800" spc="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spc="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anal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2800" spc="-3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Idea</a:t>
            </a:r>
            <a:r>
              <a:rPr sz="2800" spc="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800" spc="-185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800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spc="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mining</a:t>
            </a:r>
            <a:r>
              <a:rPr sz="2800" spc="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enables</a:t>
            </a:r>
            <a:r>
              <a:rPr sz="2800" spc="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800" spc="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vi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uali</a:t>
            </a:r>
            <a:r>
              <a:rPr sz="2800" spc="-3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tion</a:t>
            </a:r>
            <a:r>
              <a:rPr sz="2800" spc="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2800" spc="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spc="-4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ting 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turn 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spar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spc="-45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spc="-3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2800" spc="-45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tion</a:t>
            </a:r>
            <a:r>
              <a:rPr sz="28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appa</a:t>
            </a:r>
            <a:r>
              <a:rPr sz="2800" spc="-3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800" spc="-4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50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76200"/>
            <a:ext cx="8229600" cy="780415"/>
          </a:xfrm>
          <a:custGeom>
            <a:avLst/>
            <a:gdLst/>
            <a:ahLst/>
            <a:cxnLst/>
            <a:rect l="l" t="t" r="r" b="b"/>
            <a:pathLst>
              <a:path w="8229600" h="780415">
                <a:moveTo>
                  <a:pt x="0" y="780288"/>
                </a:moveTo>
                <a:lnTo>
                  <a:pt x="8229600" y="780288"/>
                </a:lnTo>
                <a:lnTo>
                  <a:pt x="8229600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1385061"/>
            <a:ext cx="8055609" cy="3897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93165" algn="l"/>
                <a:tab pos="1983105" algn="l"/>
                <a:tab pos="3234690" algn="l"/>
                <a:tab pos="3810635" algn="l"/>
                <a:tab pos="4380865" algn="l"/>
                <a:tab pos="4846320" algn="l"/>
                <a:tab pos="5288915" algn="l"/>
                <a:tab pos="6866255" algn="l"/>
              </a:tabLst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Another	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hing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anal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	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hemsel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	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198245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imp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e	i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tr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ction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699770" algn="l"/>
                <a:tab pos="819150" algn="l"/>
                <a:tab pos="1268730" algn="l"/>
                <a:tab pos="2280285" algn="l"/>
                <a:tab pos="2350135" algn="l"/>
                <a:tab pos="2771775" algn="l"/>
                <a:tab pos="3598545" algn="l"/>
                <a:tab pos="4918075" algn="l"/>
                <a:tab pos="5467985" algn="l"/>
                <a:tab pos="6701155" algn="l"/>
                <a:tab pos="7269480" algn="l"/>
              </a:tabLst>
            </a:pPr>
            <a:r>
              <a:rPr sz="2400" dirty="0">
                <a:latin typeface="Calibri"/>
                <a:cs typeface="Calibri"/>
              </a:rPr>
              <a:t>While	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b="1" u="heavy" spc="-10" dirty="0">
                <a:latin typeface="Calibri"/>
                <a:cs typeface="Calibri"/>
              </a:rPr>
              <a:t>t</a:t>
            </a:r>
            <a:r>
              <a:rPr sz="2400" b="1" u="heavy" spc="-25" dirty="0">
                <a:latin typeface="Calibri"/>
                <a:cs typeface="Calibri"/>
              </a:rPr>
              <a:t>he</a:t>
            </a:r>
            <a:r>
              <a:rPr sz="2400" b="1" u="heavy" spc="-15" dirty="0">
                <a:latin typeface="Calibri"/>
                <a:cs typeface="Calibri"/>
              </a:rPr>
              <a:t>y</a:t>
            </a:r>
            <a:r>
              <a:rPr sz="2400" b="1" u="heavy" dirty="0">
                <a:latin typeface="Calibri"/>
                <a:cs typeface="Calibri"/>
              </a:rPr>
              <a:t>  </a:t>
            </a:r>
            <a:r>
              <a:rPr sz="2400" b="1" u="heavy" spc="-15" dirty="0">
                <a:latin typeface="Calibri"/>
                <a:cs typeface="Calibri"/>
              </a:rPr>
              <a:t>can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20" dirty="0">
                <a:latin typeface="Calibri"/>
                <a:cs typeface="Calibri"/>
              </a:rPr>
              <a:t> </a:t>
            </a:r>
            <a:r>
              <a:rPr sz="2400" b="1" u="heavy" spc="-25" dirty="0">
                <a:latin typeface="Calibri"/>
                <a:cs typeface="Calibri"/>
              </a:rPr>
              <a:t>p</a:t>
            </a:r>
            <a:r>
              <a:rPr sz="2400" b="1" u="heavy" spc="-10" dirty="0">
                <a:latin typeface="Calibri"/>
                <a:cs typeface="Calibri"/>
              </a:rPr>
              <a:t>oi</a:t>
            </a:r>
            <a:r>
              <a:rPr sz="2400" b="1" u="heavy" spc="-45" dirty="0">
                <a:latin typeface="Calibri"/>
                <a:cs typeface="Calibri"/>
              </a:rPr>
              <a:t>n</a:t>
            </a:r>
            <a:r>
              <a:rPr sz="2400" b="1" u="heavy" spc="-10" dirty="0">
                <a:latin typeface="Calibri"/>
                <a:cs typeface="Calibri"/>
              </a:rPr>
              <a:t>t</a:t>
            </a:r>
            <a:r>
              <a:rPr sz="2400" b="1" u="heavy" dirty="0">
                <a:latin typeface="Calibri"/>
                <a:cs typeface="Calibri"/>
              </a:rPr>
              <a:t>  </a:t>
            </a:r>
            <a:r>
              <a:rPr sz="2400" b="1" u="heavy" spc="-40" dirty="0">
                <a:latin typeface="Calibri"/>
                <a:cs typeface="Calibri"/>
              </a:rPr>
              <a:t>t</a:t>
            </a:r>
            <a:r>
              <a:rPr sz="2400" b="1" u="heavy" spc="-15" dirty="0">
                <a:latin typeface="Calibri"/>
                <a:cs typeface="Calibri"/>
              </a:rPr>
              <a:t>o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10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a</a:t>
            </a:r>
            <a:r>
              <a:rPr sz="2400" b="1" u="heavy" spc="-30" dirty="0">
                <a:latin typeface="Calibri"/>
                <a:cs typeface="Calibri"/>
              </a:rPr>
              <a:t>r</a:t>
            </a:r>
            <a:r>
              <a:rPr sz="2400" b="1" u="heavy" spc="-5" dirty="0">
                <a:latin typeface="Calibri"/>
                <a:cs typeface="Calibri"/>
              </a:rPr>
              <a:t>e</a:t>
            </a:r>
            <a:r>
              <a:rPr sz="2400" b="1" u="heavy" spc="5" dirty="0">
                <a:latin typeface="Calibri"/>
                <a:cs typeface="Calibri"/>
              </a:rPr>
              <a:t>a</a:t>
            </a:r>
            <a:r>
              <a:rPr sz="2400" b="1" u="heavy" spc="-10" dirty="0">
                <a:latin typeface="Calibri"/>
                <a:cs typeface="Calibri"/>
              </a:rPr>
              <a:t>s</a:t>
            </a:r>
            <a:r>
              <a:rPr sz="2400" b="1" u="heavy" dirty="0">
                <a:latin typeface="Calibri"/>
                <a:cs typeface="Calibri"/>
              </a:rPr>
              <a:t>  </a:t>
            </a:r>
            <a:r>
              <a:rPr sz="2400" b="1" u="heavy" spc="-10" dirty="0">
                <a:latin typeface="Calibri"/>
                <a:cs typeface="Calibri"/>
              </a:rPr>
              <a:t>in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30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need </a:t>
            </a:r>
            <a:r>
              <a:rPr sz="2400" b="1" u="heavy" spc="-5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of </a:t>
            </a:r>
            <a:r>
              <a:rPr sz="2400" b="1" u="heavy" spc="-20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imp</a:t>
            </a:r>
            <a:r>
              <a:rPr sz="2400" b="1" u="heavy" spc="-35" dirty="0">
                <a:latin typeface="Calibri"/>
                <a:cs typeface="Calibri"/>
              </a:rPr>
              <a:t>r</a:t>
            </a:r>
            <a:r>
              <a:rPr sz="2400" b="1" u="heavy" spc="-25" dirty="0">
                <a:latin typeface="Calibri"/>
                <a:cs typeface="Calibri"/>
              </a:rPr>
              <a:t>o</a:t>
            </a:r>
            <a:r>
              <a:rPr sz="2400" b="1" u="heavy" spc="-20" dirty="0">
                <a:latin typeface="Calibri"/>
                <a:cs typeface="Calibri"/>
              </a:rPr>
              <a:t>v</a:t>
            </a:r>
            <a:r>
              <a:rPr sz="2400" b="1" u="heavy" spc="-5" dirty="0">
                <a:latin typeface="Calibri"/>
                <a:cs typeface="Calibri"/>
              </a:rPr>
              <a:t>e</a:t>
            </a:r>
            <a:r>
              <a:rPr sz="2400" b="1" u="heavy" spc="5" dirty="0">
                <a:latin typeface="Calibri"/>
                <a:cs typeface="Calibri"/>
              </a:rPr>
              <a:t>m</a:t>
            </a:r>
            <a:r>
              <a:rPr sz="2400" b="1" u="heavy" spc="-5" dirty="0">
                <a:latin typeface="Calibri"/>
                <a:cs typeface="Calibri"/>
              </a:rPr>
              <a:t>e</a:t>
            </a:r>
            <a:r>
              <a:rPr sz="2400" b="1" u="heavy" spc="-25" dirty="0">
                <a:latin typeface="Calibri"/>
                <a:cs typeface="Calibri"/>
              </a:rPr>
              <a:t>n</a:t>
            </a:r>
            <a:r>
              <a:rPr sz="2400" b="1" u="heavy" spc="-10" dirty="0">
                <a:latin typeface="Calibri"/>
                <a:cs typeface="Calibri"/>
              </a:rPr>
              <a:t>t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th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y	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	ide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y		en</a:t>
            </a:r>
            <a:r>
              <a:rPr sz="2400" spc="-5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aging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acti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es,	the	</a:t>
            </a:r>
            <a:r>
              <a:rPr sz="2400" spc="-5" dirty="0">
                <a:latin typeface="Calibri"/>
                <a:cs typeface="Calibri"/>
              </a:rPr>
              <a:t>numbe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	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20" dirty="0">
                <a:latin typeface="Calibri"/>
                <a:cs typeface="Calibri"/>
              </a:rPr>
              <a:t>ma</a:t>
            </a:r>
            <a:r>
              <a:rPr sz="2400" spc="-8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		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spc="10" dirty="0">
                <a:latin typeface="Calibri"/>
                <a:cs typeface="Calibri"/>
              </a:rPr>
              <a:t>g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tion	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	imp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eme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99695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Thi</a:t>
            </a:r>
            <a:r>
              <a:rPr sz="2400" dirty="0">
                <a:latin typeface="Calibri"/>
                <a:cs typeface="Calibri"/>
              </a:rPr>
              <a:t>s 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equi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huma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tion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usuall</a:t>
            </a:r>
            <a:r>
              <a:rPr sz="2400" dirty="0">
                <a:latin typeface="Calibri"/>
                <a:cs typeface="Calibri"/>
              </a:rPr>
              <a:t>y  in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a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ocu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p 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 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liciting 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spc="20" dirty="0">
                <a:latin typeface="Calibri"/>
                <a:cs typeface="Calibri"/>
              </a:rPr>
              <a:t>g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15" dirty="0">
                <a:latin typeface="Calibri"/>
                <a:cs typeface="Calibri"/>
              </a:rPr>
              <a:t>themsel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7620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95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lang="en-US" sz="3600" b="1" spc="-1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lang="en-US" sz="3600" b="1" spc="-14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z="3600" b="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600" b="1" spc="-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600" b="1" spc="-100" dirty="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lang="en-US" sz="3600" b="1" spc="-10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z="3600" b="1" spc="-9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z="3600" b="1" spc="-1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sz="3600" b="1" spc="-9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3600" b="1" spc="-1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sz="3600" b="1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lang="en-US" sz="3600" b="1" spc="-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600" b="1" spc="-9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z="3600" b="1" spc="-1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sz="3600" b="1" spc="-10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z="3600" b="1" spc="-9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en-US" sz="3600" b="1" spc="-9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lang="en-US" sz="3600" b="1" spc="-1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600" b="1" spc="-9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3600" b="1" spc="-9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sz="3600" b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sz="3600" b="1" spc="-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600" b="1" spc="-9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sz="3600" b="1" spc="-10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z="3600" b="1" spc="-1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sz="3600" b="1" spc="-105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lang="en-US" sz="3600" b="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600" b="1" spc="-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600" b="1" spc="-1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3600" b="1" spc="-10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lang="en-US" sz="3600" b="1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03649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76200"/>
            <a:ext cx="8229600" cy="780415"/>
          </a:xfrm>
          <a:custGeom>
            <a:avLst/>
            <a:gdLst/>
            <a:ahLst/>
            <a:cxnLst/>
            <a:rect l="l" t="t" r="r" b="b"/>
            <a:pathLst>
              <a:path w="8229600" h="780415">
                <a:moveTo>
                  <a:pt x="0" y="780288"/>
                </a:moveTo>
                <a:lnTo>
                  <a:pt x="8229600" y="780288"/>
                </a:lnTo>
                <a:lnTo>
                  <a:pt x="8229600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776" y="82383"/>
            <a:ext cx="8229600" cy="635434"/>
          </a:xfrm>
          <a:prstGeom prst="rect">
            <a:avLst/>
          </a:prstGeom>
        </p:spPr>
        <p:txBody>
          <a:bodyPr vert="horz" wrap="square" lIns="0" tIns="80649" rIns="0" bIns="0" rtlCol="0">
            <a:spAutoFit/>
          </a:bodyPr>
          <a:lstStyle/>
          <a:p>
            <a:pPr marL="686435">
              <a:lnSpc>
                <a:spcPct val="100000"/>
              </a:lnSpc>
            </a:pPr>
            <a:r>
              <a:rPr sz="3600" b="1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3600" b="1" spc="-1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3600" b="1" spc="-9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3600" b="1" spc="-1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3600" b="1" spc="-10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3600" b="1" spc="-1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3600" b="1" spc="-2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b="1" spc="-9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3600" b="1" spc="-1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3600" b="1" spc="-10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3600" b="1" spc="-1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3600" b="1" spc="-11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3600" b="1" spc="-10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3600" b="1" spc="-9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3600" b="1" spc="-2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b="1" spc="-9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3600" b="1" spc="-1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3600" b="1" spc="-16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3600" b="1" spc="-10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3600" b="1" spc="-1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3600" b="1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366678"/>
            <a:ext cx="7927975" cy="437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u="heavy" spc="-5" dirty="0">
                <a:latin typeface="Calibri"/>
                <a:cs typeface="Calibri"/>
              </a:rPr>
              <a:t>P</a:t>
            </a:r>
            <a:r>
              <a:rPr sz="2400" b="1" u="heavy" spc="-30" dirty="0">
                <a:latin typeface="Calibri"/>
                <a:cs typeface="Calibri"/>
              </a:rPr>
              <a:t>r</a:t>
            </a:r>
            <a:r>
              <a:rPr sz="2400" b="1" u="heavy" spc="-20" dirty="0">
                <a:latin typeface="Calibri"/>
                <a:cs typeface="Calibri"/>
              </a:rPr>
              <a:t>ediction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pur</a:t>
            </a:r>
            <a:r>
              <a:rPr sz="2400" b="1" u="heavy" spc="-25" dirty="0">
                <a:latin typeface="Calibri"/>
                <a:cs typeface="Calibri"/>
              </a:rPr>
              <a:t>p</a:t>
            </a:r>
            <a:r>
              <a:rPr sz="2400" b="1" u="heavy" spc="-10" dirty="0">
                <a:latin typeface="Calibri"/>
                <a:cs typeface="Calibri"/>
              </a:rPr>
              <a:t>o</a:t>
            </a:r>
            <a:r>
              <a:rPr sz="2400" b="1" u="heavy" dirty="0">
                <a:latin typeface="Calibri"/>
                <a:cs typeface="Calibri"/>
              </a:rPr>
              <a:t>ses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ample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1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'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risk'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erms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ailu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55600" marR="68643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u="heavy" spc="-45" dirty="0">
                <a:latin typeface="Calibri"/>
                <a:cs typeface="Calibri"/>
              </a:rPr>
              <a:t>P</a:t>
            </a:r>
            <a:r>
              <a:rPr sz="2400" b="1" u="heavy" spc="-5" dirty="0">
                <a:latin typeface="Calibri"/>
                <a:cs typeface="Calibri"/>
              </a:rPr>
              <a:t>e</a:t>
            </a:r>
            <a:r>
              <a:rPr sz="2400" b="1" u="heavy" spc="-25" dirty="0">
                <a:latin typeface="Calibri"/>
                <a:cs typeface="Calibri"/>
              </a:rPr>
              <a:t>r</a:t>
            </a:r>
            <a:r>
              <a:rPr sz="2400" b="1" u="heavy" spc="-10" dirty="0">
                <a:latin typeface="Calibri"/>
                <a:cs typeface="Calibri"/>
              </a:rPr>
              <a:t>so</a:t>
            </a:r>
            <a:r>
              <a:rPr sz="2400" b="1" u="heavy" spc="-15" dirty="0">
                <a:latin typeface="Calibri"/>
                <a:cs typeface="Calibri"/>
              </a:rPr>
              <a:t>nal</a:t>
            </a:r>
            <a:r>
              <a:rPr sz="2400" b="1" u="heavy" spc="-20" dirty="0">
                <a:latin typeface="Calibri"/>
                <a:cs typeface="Calibri"/>
              </a:rPr>
              <a:t>i</a:t>
            </a:r>
            <a:r>
              <a:rPr sz="2400" b="1" u="heavy" spc="-30" dirty="0">
                <a:latin typeface="Calibri"/>
                <a:cs typeface="Calibri"/>
              </a:rPr>
              <a:t>z</a:t>
            </a:r>
            <a:r>
              <a:rPr sz="2400" b="1" u="heavy" spc="-40" dirty="0">
                <a:latin typeface="Calibri"/>
                <a:cs typeface="Calibri"/>
              </a:rPr>
              <a:t>a</a:t>
            </a:r>
            <a:r>
              <a:rPr sz="2400" b="1" u="heavy" spc="-10" dirty="0">
                <a:latin typeface="Calibri"/>
                <a:cs typeface="Calibri"/>
              </a:rPr>
              <a:t>t</a:t>
            </a:r>
            <a:r>
              <a:rPr sz="2400" b="1" u="heavy" spc="-20" dirty="0">
                <a:latin typeface="Calibri"/>
                <a:cs typeface="Calibri"/>
              </a:rPr>
              <a:t>i</a:t>
            </a:r>
            <a:r>
              <a:rPr sz="2400" b="1" u="heavy" spc="-15" dirty="0">
                <a:latin typeface="Calibri"/>
                <a:cs typeface="Calibri"/>
              </a:rPr>
              <a:t>on</a:t>
            </a:r>
            <a:r>
              <a:rPr sz="2400" b="1" u="heavy" spc="-10" dirty="0">
                <a:latin typeface="Calibri"/>
                <a:cs typeface="Calibri"/>
              </a:rPr>
              <a:t> </a:t>
            </a:r>
            <a:r>
              <a:rPr sz="2400" b="1" u="heavy" spc="-20" dirty="0">
                <a:latin typeface="Calibri"/>
                <a:cs typeface="Calibri"/>
              </a:rPr>
              <a:t>&amp;</a:t>
            </a:r>
            <a:r>
              <a:rPr sz="2400" b="1" u="heavy" spc="-15" dirty="0">
                <a:latin typeface="Calibri"/>
                <a:cs typeface="Calibri"/>
              </a:rPr>
              <a:t> A</a:t>
            </a:r>
            <a:r>
              <a:rPr sz="2400" b="1" u="heavy" spc="-25" dirty="0">
                <a:latin typeface="Calibri"/>
                <a:cs typeface="Calibri"/>
              </a:rPr>
              <a:t>d</a:t>
            </a:r>
            <a:r>
              <a:rPr sz="2400" b="1" u="heavy" spc="-15" dirty="0">
                <a:latin typeface="Calibri"/>
                <a:cs typeface="Calibri"/>
              </a:rPr>
              <a:t>a</a:t>
            </a:r>
            <a:r>
              <a:rPr sz="2400" b="1" u="heavy" spc="-30" dirty="0">
                <a:latin typeface="Calibri"/>
                <a:cs typeface="Calibri"/>
              </a:rPr>
              <a:t>p</a:t>
            </a:r>
            <a:r>
              <a:rPr sz="2400" b="1" u="heavy" spc="-40" dirty="0">
                <a:latin typeface="Calibri"/>
                <a:cs typeface="Calibri"/>
              </a:rPr>
              <a:t>ta</a:t>
            </a:r>
            <a:r>
              <a:rPr sz="2400" b="1" u="heavy" spc="-10" dirty="0">
                <a:latin typeface="Calibri"/>
                <a:cs typeface="Calibri"/>
              </a:rPr>
              <a:t>t</a:t>
            </a:r>
            <a:r>
              <a:rPr sz="2400" b="1" u="heavy" spc="-20" dirty="0">
                <a:latin typeface="Calibri"/>
                <a:cs typeface="Calibri"/>
              </a:rPr>
              <a:t>i</a:t>
            </a:r>
            <a:r>
              <a:rPr sz="2400" b="1" u="heavy" spc="-15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vide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ailo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ed </a:t>
            </a: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h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 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asses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35" dirty="0">
                <a:latin typeface="Calibri"/>
                <a:cs typeface="Calibri"/>
              </a:rPr>
              <a:t>at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ials</a:t>
            </a: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marR="177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u="heavy" spc="-10" dirty="0">
                <a:latin typeface="Calibri"/>
                <a:cs typeface="Calibri"/>
              </a:rPr>
              <a:t>I</a:t>
            </a:r>
            <a:r>
              <a:rPr sz="2400" b="1" u="heavy" spc="-50" dirty="0">
                <a:latin typeface="Calibri"/>
                <a:cs typeface="Calibri"/>
              </a:rPr>
              <a:t>n</a:t>
            </a:r>
            <a:r>
              <a:rPr sz="2400" b="1" u="heavy" spc="-40" dirty="0">
                <a:latin typeface="Calibri"/>
                <a:cs typeface="Calibri"/>
              </a:rPr>
              <a:t>t</a:t>
            </a:r>
            <a:r>
              <a:rPr sz="2400" b="1" u="heavy" spc="-5" dirty="0">
                <a:latin typeface="Calibri"/>
                <a:cs typeface="Calibri"/>
              </a:rPr>
              <a:t>e</a:t>
            </a:r>
            <a:r>
              <a:rPr sz="2400" b="1" u="heavy" spc="25" dirty="0">
                <a:latin typeface="Calibri"/>
                <a:cs typeface="Calibri"/>
              </a:rPr>
              <a:t>r</a:t>
            </a:r>
            <a:r>
              <a:rPr sz="2400" b="1" u="heavy" spc="-20" dirty="0">
                <a:latin typeface="Calibri"/>
                <a:cs typeface="Calibri"/>
              </a:rPr>
              <a:t>v</a:t>
            </a:r>
            <a:r>
              <a:rPr sz="2400" b="1" u="heavy" spc="-5" dirty="0">
                <a:latin typeface="Calibri"/>
                <a:cs typeface="Calibri"/>
              </a:rPr>
              <a:t>e</a:t>
            </a:r>
            <a:r>
              <a:rPr sz="2400" b="1" u="heavy" spc="-25" dirty="0">
                <a:latin typeface="Calibri"/>
                <a:cs typeface="Calibri"/>
              </a:rPr>
              <a:t>n</a:t>
            </a:r>
            <a:r>
              <a:rPr sz="2400" b="1" u="heavy" spc="-10" dirty="0">
                <a:latin typeface="Calibri"/>
                <a:cs typeface="Calibri"/>
              </a:rPr>
              <a:t>t</a:t>
            </a:r>
            <a:r>
              <a:rPr sz="2400" b="1" u="heavy" spc="-20" dirty="0">
                <a:latin typeface="Calibri"/>
                <a:cs typeface="Calibri"/>
              </a:rPr>
              <a:t>i</a:t>
            </a:r>
            <a:r>
              <a:rPr sz="2400" b="1" u="heavy" spc="-15" dirty="0">
                <a:latin typeface="Calibri"/>
                <a:cs typeface="Calibri"/>
              </a:rPr>
              <a:t>on</a:t>
            </a:r>
            <a:r>
              <a:rPr sz="2400" b="1" u="heavy" spc="10" dirty="0">
                <a:latin typeface="Calibri"/>
                <a:cs typeface="Calibri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p</a:t>
            </a:r>
            <a:r>
              <a:rPr sz="2400" b="1" u="heavy" spc="-25" dirty="0">
                <a:latin typeface="Calibri"/>
                <a:cs typeface="Calibri"/>
              </a:rPr>
              <a:t>u</a:t>
            </a:r>
            <a:r>
              <a:rPr sz="2400" b="1" u="heavy" spc="-5" dirty="0">
                <a:latin typeface="Calibri"/>
                <a:cs typeface="Calibri"/>
              </a:rPr>
              <a:t>rpos</a:t>
            </a:r>
            <a:r>
              <a:rPr sz="2400" b="1" u="heavy" spc="5" dirty="0">
                <a:latin typeface="Calibri"/>
                <a:cs typeface="Calibri"/>
              </a:rPr>
              <a:t>e</a:t>
            </a:r>
            <a:r>
              <a:rPr sz="2400" b="1" u="heavy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viding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edu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</a:t>
            </a:r>
            <a:r>
              <a:rPr sz="2400" spc="-10" dirty="0">
                <a:latin typeface="Calibri"/>
                <a:cs typeface="Calibri"/>
              </a:rPr>
              <a:t>ort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marR="28575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u="heavy" dirty="0">
                <a:latin typeface="Calibri"/>
                <a:cs typeface="Calibri"/>
              </a:rPr>
              <a:t>I</a:t>
            </a:r>
            <a:r>
              <a:rPr sz="2400" b="1" u="heavy" spc="-25" dirty="0">
                <a:latin typeface="Calibri"/>
                <a:cs typeface="Calibri"/>
              </a:rPr>
              <a:t>n</a:t>
            </a:r>
            <a:r>
              <a:rPr sz="2400" b="1" u="heavy" spc="-40" dirty="0">
                <a:latin typeface="Calibri"/>
                <a:cs typeface="Calibri"/>
              </a:rPr>
              <a:t>f</a:t>
            </a:r>
            <a:r>
              <a:rPr sz="2400" b="1" u="heavy" dirty="0">
                <a:latin typeface="Calibri"/>
                <a:cs typeface="Calibri"/>
              </a:rPr>
              <a:t>orm</a:t>
            </a:r>
            <a:r>
              <a:rPr sz="2400" b="1" u="heavy" spc="-25" dirty="0">
                <a:latin typeface="Calibri"/>
                <a:cs typeface="Calibri"/>
              </a:rPr>
              <a:t>a</a:t>
            </a:r>
            <a:r>
              <a:rPr sz="2400" b="1" u="heavy" spc="-10" dirty="0">
                <a:latin typeface="Calibri"/>
                <a:cs typeface="Calibri"/>
              </a:rPr>
              <a:t>t</a:t>
            </a:r>
            <a:r>
              <a:rPr sz="2400" b="1" u="heavy" spc="-20" dirty="0">
                <a:latin typeface="Calibri"/>
                <a:cs typeface="Calibri"/>
              </a:rPr>
              <a:t>i</a:t>
            </a:r>
            <a:r>
              <a:rPr sz="2400" b="1" u="heavy" dirty="0">
                <a:latin typeface="Calibri"/>
                <a:cs typeface="Calibri"/>
              </a:rPr>
              <a:t>on</a:t>
            </a:r>
            <a:r>
              <a:rPr sz="2400" b="1" u="heavy" spc="-5" dirty="0">
                <a:latin typeface="Calibri"/>
                <a:cs typeface="Calibri"/>
              </a:rPr>
              <a:t> vis</a:t>
            </a:r>
            <a:r>
              <a:rPr sz="2400" b="1" u="heavy" spc="-10" dirty="0">
                <a:latin typeface="Calibri"/>
                <a:cs typeface="Calibri"/>
              </a:rPr>
              <a:t>u</a:t>
            </a:r>
            <a:r>
              <a:rPr sz="2400" b="1" u="heavy" dirty="0">
                <a:latin typeface="Calibri"/>
                <a:cs typeface="Calibri"/>
              </a:rPr>
              <a:t>ali</a:t>
            </a:r>
            <a:r>
              <a:rPr sz="2400" b="1" u="heavy" spc="-35" dirty="0">
                <a:latin typeface="Calibri"/>
                <a:cs typeface="Calibri"/>
              </a:rPr>
              <a:t>z</a:t>
            </a:r>
            <a:r>
              <a:rPr sz="2400" b="1" u="heavy" spc="-25" dirty="0">
                <a:latin typeface="Calibri"/>
                <a:cs typeface="Calibri"/>
              </a:rPr>
              <a:t>a</a:t>
            </a:r>
            <a:r>
              <a:rPr sz="2400" b="1" u="heavy" spc="-10" dirty="0">
                <a:latin typeface="Calibri"/>
                <a:cs typeface="Calibri"/>
              </a:rPr>
              <a:t>t</a:t>
            </a:r>
            <a:r>
              <a:rPr sz="2400" b="1" u="heavy" spc="-20" dirty="0">
                <a:latin typeface="Calibri"/>
                <a:cs typeface="Calibri"/>
              </a:rPr>
              <a:t>i</a:t>
            </a:r>
            <a:r>
              <a:rPr sz="2400" b="1" u="heavy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typi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m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alled </a:t>
            </a:r>
            <a:r>
              <a:rPr sz="2400" b="1" u="heavy" spc="-10" dirty="0">
                <a:latin typeface="Calibri"/>
                <a:cs typeface="Calibri"/>
              </a:rPr>
              <a:t>learni</a:t>
            </a:r>
            <a:r>
              <a:rPr sz="2400" b="1" u="heavy" spc="-30" dirty="0">
                <a:latin typeface="Calibri"/>
                <a:cs typeface="Calibri"/>
              </a:rPr>
              <a:t>n</a:t>
            </a:r>
            <a:r>
              <a:rPr sz="2400" b="1" u="heavy" dirty="0">
                <a:latin typeface="Calibri"/>
                <a:cs typeface="Calibri"/>
              </a:rPr>
              <a:t>g</a:t>
            </a:r>
            <a:r>
              <a:rPr sz="2400" b="1" u="heavy" spc="-5" dirty="0">
                <a:latin typeface="Calibri"/>
                <a:cs typeface="Calibri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dash</a:t>
            </a:r>
            <a:r>
              <a:rPr sz="2400" b="1" u="heavy" spc="-25" dirty="0">
                <a:latin typeface="Calibri"/>
                <a:cs typeface="Calibri"/>
              </a:rPr>
              <a:t>b</a:t>
            </a:r>
            <a:r>
              <a:rPr sz="2400" b="1" u="heavy" spc="-15" dirty="0">
                <a:latin typeface="Calibri"/>
                <a:cs typeface="Calibri"/>
              </a:rPr>
              <a:t>o</a:t>
            </a:r>
            <a:r>
              <a:rPr sz="2400" b="1" u="heavy" spc="-10" dirty="0">
                <a:latin typeface="Calibri"/>
                <a:cs typeface="Calibri"/>
              </a:rPr>
              <a:t>a</a:t>
            </a:r>
            <a:r>
              <a:rPr sz="2400" b="1" u="heavy" spc="-30" dirty="0">
                <a:latin typeface="Calibri"/>
                <a:cs typeface="Calibri"/>
              </a:rPr>
              <a:t>r</a:t>
            </a:r>
            <a:r>
              <a:rPr sz="2400" b="1" u="heavy" spc="-15" dirty="0">
                <a:latin typeface="Calibri"/>
                <a:cs typeface="Calibri"/>
              </a:rPr>
              <a:t>ds</a:t>
            </a:r>
            <a:r>
              <a:rPr sz="2400" b="1" u="heavy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vide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vi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 learning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 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ualis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ls</a:t>
            </a:r>
          </a:p>
        </p:txBody>
      </p:sp>
    </p:spTree>
    <p:extLst>
      <p:ext uri="{BB962C8B-B14F-4D97-AF65-F5344CB8AC3E}">
        <p14:creationId xmlns:p14="http://schemas.microsoft.com/office/powerpoint/2010/main" val="192506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5323" y="420414"/>
            <a:ext cx="6600496" cy="6306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4152" y="183790"/>
            <a:ext cx="6437630" cy="0"/>
          </a:xfrm>
          <a:custGeom>
            <a:avLst/>
            <a:gdLst/>
            <a:ahLst/>
            <a:cxnLst/>
            <a:rect l="l" t="t" r="r" b="b"/>
            <a:pathLst>
              <a:path w="6437630">
                <a:moveTo>
                  <a:pt x="0" y="0"/>
                </a:moveTo>
                <a:lnTo>
                  <a:pt x="6437585" y="0"/>
                </a:lnTo>
              </a:path>
            </a:pathLst>
          </a:custGeom>
          <a:ln w="52551">
            <a:solidFill>
              <a:srgbClr val="97C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2621" y="157534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823"/>
                </a:moveTo>
                <a:lnTo>
                  <a:pt x="0" y="0"/>
                </a:lnTo>
              </a:path>
            </a:pathLst>
          </a:custGeom>
          <a:ln w="63062">
            <a:solidFill>
              <a:srgbClr val="97C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3268" y="157534"/>
            <a:ext cx="0" cy="5304155"/>
          </a:xfrm>
          <a:custGeom>
            <a:avLst/>
            <a:gdLst/>
            <a:ahLst/>
            <a:cxnLst/>
            <a:rect l="l" t="t" r="r" b="b"/>
            <a:pathLst>
              <a:path h="5304155">
                <a:moveTo>
                  <a:pt x="0" y="5303659"/>
                </a:moveTo>
                <a:lnTo>
                  <a:pt x="0" y="0"/>
                </a:lnTo>
              </a:path>
            </a:pathLst>
          </a:custGeom>
          <a:ln w="63062">
            <a:solidFill>
              <a:srgbClr val="97C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marR="626110" algn="r">
              <a:lnSpc>
                <a:spcPts val="4845"/>
              </a:lnSpc>
            </a:pPr>
            <a:r>
              <a:rPr sz="4400" b="0" spc="-690" dirty="0">
                <a:solidFill>
                  <a:srgbClr val="528072"/>
                </a:solidFill>
                <a:latin typeface="Times New Roman"/>
                <a:cs typeface="Times New Roman"/>
              </a:rPr>
              <a:t>((</a:t>
            </a:r>
            <a:r>
              <a:rPr sz="4400" b="0" spc="-1015" dirty="0">
                <a:solidFill>
                  <a:srgbClr val="528072"/>
                </a:solidFill>
                <a:latin typeface="Times New Roman"/>
                <a:cs typeface="Times New Roman"/>
              </a:rPr>
              <a:t>}</a:t>
            </a:r>
            <a:r>
              <a:rPr sz="4400" b="0" spc="-690" dirty="0">
                <a:solidFill>
                  <a:srgbClr val="528072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  <a:p>
            <a:pPr marL="142240" marR="777875" algn="r">
              <a:lnSpc>
                <a:spcPts val="2625"/>
              </a:lnSpc>
            </a:pPr>
            <a:r>
              <a:rPr sz="2550" b="0" spc="35" dirty="0">
                <a:solidFill>
                  <a:srgbClr val="528072"/>
                </a:solidFill>
                <a:latin typeface="Times New Roman"/>
                <a:cs typeface="Times New Roman"/>
              </a:rPr>
              <a:t>•</a:t>
            </a:r>
            <a:endParaRPr sz="255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3336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/>
          <p:nvPr/>
        </p:nvSpPr>
        <p:spPr>
          <a:xfrm>
            <a:off x="539552" y="116632"/>
            <a:ext cx="8229600" cy="55399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lang="pt-BR" sz="3600" b="1" spc="-95" dirty="0" smtClean="0">
                <a:latin typeface="Calibri"/>
                <a:cs typeface="Calibri"/>
              </a:rPr>
              <a:t>Learning Analytics in Moodle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3528392" cy="51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33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/>
          <p:nvPr/>
        </p:nvSpPr>
        <p:spPr>
          <a:xfrm>
            <a:off x="539552" y="116632"/>
            <a:ext cx="8229600" cy="55399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lang="pt-BR" sz="3600" b="1" spc="-95" dirty="0" smtClean="0">
                <a:latin typeface="Calibri"/>
                <a:cs typeface="Calibri"/>
              </a:rPr>
              <a:t>Learning Analytics in Moodle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817250" cy="58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25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/>
          <p:nvPr/>
        </p:nvSpPr>
        <p:spPr>
          <a:xfrm>
            <a:off x="539552" y="116632"/>
            <a:ext cx="8229600" cy="55399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lang="pt-BR" sz="3600" b="1" spc="-95" dirty="0" smtClean="0">
                <a:latin typeface="Calibri"/>
                <a:cs typeface="Calibri"/>
              </a:rPr>
              <a:t>Learning Analytics in Moodle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6264696" cy="5737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637224" y="1412776"/>
            <a:ext cx="1656184" cy="108012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3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7CFF93-1D1B-4FA5-8707-71A215242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3850" cy="4048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FA8C70D-A5A8-4212-AA70-F08458CE8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323850" cy="64531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3DDA505-C8CF-40F1-995B-0D67A91C8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97650"/>
            <a:ext cx="8820150" cy="2603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12F2DB3-3127-4787-963A-5864FA660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0"/>
            <a:ext cx="323850" cy="65976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3D725028-4F37-43CD-A9BC-7836E9FC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" y="1484044"/>
            <a:ext cx="8135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dirty="0"/>
              <a:t>Learner interaction in </a:t>
            </a:r>
            <a:r>
              <a:rPr lang="en-US" sz="2600" dirty="0" smtClean="0"/>
              <a:t>Moodle leaves </a:t>
            </a:r>
            <a:r>
              <a:rPr lang="en-US" sz="2600" dirty="0"/>
              <a:t>a lot of </a:t>
            </a:r>
            <a:r>
              <a:rPr lang="en-US" sz="2600" b="1" dirty="0">
                <a:solidFill>
                  <a:srgbClr val="C00000"/>
                </a:solidFill>
              </a:rPr>
              <a:t>digital traces </a:t>
            </a:r>
            <a:r>
              <a:rPr lang="en-US" sz="2600" dirty="0"/>
              <a:t>behind. </a:t>
            </a:r>
            <a:endParaRPr lang="en-US" sz="2600" dirty="0" smtClean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endParaRPr lang="en-US" sz="26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dirty="0" smtClean="0"/>
              <a:t>This </a:t>
            </a:r>
            <a:r>
              <a:rPr lang="en-US" sz="2600" dirty="0"/>
              <a:t>huge amount of </a:t>
            </a:r>
            <a:r>
              <a:rPr lang="en-US" sz="2600" u="sng" dirty="0"/>
              <a:t>aggregate data </a:t>
            </a:r>
            <a:r>
              <a:rPr lang="en-US" sz="2600" dirty="0"/>
              <a:t>that is sourced from as many students as possible is known as </a:t>
            </a:r>
            <a:r>
              <a:rPr lang="en-US" sz="2600" b="1" dirty="0">
                <a:solidFill>
                  <a:srgbClr val="C00000"/>
                </a:solidFill>
              </a:rPr>
              <a:t>Big Data</a:t>
            </a:r>
            <a:r>
              <a:rPr lang="en-US" sz="2600" dirty="0"/>
              <a:t>. </a:t>
            </a:r>
            <a:endParaRPr lang="en-US" sz="2600" dirty="0" smtClean="0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58D34050-E0DF-497C-B028-1CAB939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1311"/>
            <a:ext cx="86439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What is </a:t>
            </a:r>
            <a:r>
              <a:rPr lang="pt-BR" altLang="en-US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Learning Analytics?</a:t>
            </a:r>
            <a:endParaRPr lang="pt-BR" altLang="en-US" sz="4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176" name="Rectangle 9">
            <a:extLst>
              <a:ext uri="{FF2B5EF4-FFF2-40B4-BE49-F238E27FC236}">
                <a16:creationId xmlns:a16="http://schemas.microsoft.com/office/drawing/2014/main" id="{94B03548-00BA-4AA7-B022-0F6327F72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8496300" cy="2889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/>
          <p:nvPr/>
        </p:nvSpPr>
        <p:spPr>
          <a:xfrm>
            <a:off x="539552" y="116632"/>
            <a:ext cx="8229600" cy="55399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lang="pt-BR" sz="3600" b="1" spc="-95" dirty="0" smtClean="0">
                <a:latin typeface="Calibri"/>
                <a:cs typeface="Calibri"/>
              </a:rPr>
              <a:t>Learning Analytics in Moodle 3.7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661248"/>
            <a:ext cx="714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www.youtube.com/watch?v=UHwfG6q9UsA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1" y="1700808"/>
            <a:ext cx="7812360" cy="3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34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28600"/>
            <a:ext cx="8229600" cy="7804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sz="3600" b="1" spc="-95" dirty="0">
                <a:latin typeface="Calibri"/>
                <a:cs typeface="Calibri"/>
              </a:rPr>
              <a:t>A</a:t>
            </a:r>
            <a:r>
              <a:rPr sz="3600" b="1" spc="-120" dirty="0">
                <a:latin typeface="Calibri"/>
                <a:cs typeface="Calibri"/>
              </a:rPr>
              <a:t>na</a:t>
            </a:r>
            <a:r>
              <a:rPr sz="3600" b="1" spc="-105" dirty="0">
                <a:latin typeface="Calibri"/>
                <a:cs typeface="Calibri"/>
              </a:rPr>
              <a:t>l</a:t>
            </a:r>
            <a:r>
              <a:rPr sz="3600" b="1" spc="-110" dirty="0">
                <a:latin typeface="Calibri"/>
                <a:cs typeface="Calibri"/>
              </a:rPr>
              <a:t>y</a:t>
            </a:r>
            <a:r>
              <a:rPr sz="3600" b="1" spc="-114" dirty="0">
                <a:latin typeface="Calibri"/>
                <a:cs typeface="Calibri"/>
              </a:rPr>
              <a:t>t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95" dirty="0">
                <a:latin typeface="Calibri"/>
                <a:cs typeface="Calibri"/>
              </a:rPr>
              <a:t>c</a:t>
            </a:r>
            <a:r>
              <a:rPr sz="3600" b="1" dirty="0">
                <a:latin typeface="Calibri"/>
                <a:cs typeface="Calibri"/>
              </a:rPr>
              <a:t>s</a:t>
            </a:r>
            <a:r>
              <a:rPr sz="3600" b="1" spc="-2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&amp;</a:t>
            </a:r>
            <a:r>
              <a:rPr sz="3600" b="1" spc="-200" dirty="0">
                <a:latin typeface="Calibri"/>
                <a:cs typeface="Calibri"/>
              </a:rPr>
              <a:t> </a:t>
            </a:r>
            <a:r>
              <a:rPr sz="3600" b="1" spc="-145" dirty="0">
                <a:latin typeface="Calibri"/>
                <a:cs typeface="Calibri"/>
              </a:rPr>
              <a:t>R</a:t>
            </a:r>
            <a:r>
              <a:rPr sz="3600" b="1" spc="-100" dirty="0">
                <a:latin typeface="Calibri"/>
                <a:cs typeface="Calibri"/>
              </a:rPr>
              <a:t>e</a:t>
            </a:r>
            <a:r>
              <a:rPr sz="3600" b="1" spc="-120" dirty="0">
                <a:latin typeface="Calibri"/>
                <a:cs typeface="Calibri"/>
              </a:rPr>
              <a:t>po</a:t>
            </a:r>
            <a:r>
              <a:rPr sz="3600" b="1" spc="-95" dirty="0">
                <a:latin typeface="Calibri"/>
                <a:cs typeface="Calibri"/>
              </a:rPr>
              <a:t>r</a:t>
            </a:r>
            <a:r>
              <a:rPr sz="3600" b="1" spc="-114" dirty="0">
                <a:latin typeface="Calibri"/>
                <a:cs typeface="Calibri"/>
              </a:rPr>
              <a:t>t</a:t>
            </a:r>
            <a:r>
              <a:rPr sz="3600" b="1" dirty="0">
                <a:latin typeface="Calibri"/>
                <a:cs typeface="Calibri"/>
              </a:rPr>
              <a:t>s</a:t>
            </a:r>
            <a:r>
              <a:rPr sz="3600" b="1" spc="-235" dirty="0">
                <a:latin typeface="Calibri"/>
                <a:cs typeface="Calibri"/>
              </a:rPr>
              <a:t> </a:t>
            </a:r>
            <a:r>
              <a:rPr sz="3600" b="1" spc="-105" dirty="0">
                <a:latin typeface="Calibri"/>
                <a:cs typeface="Calibri"/>
              </a:rPr>
              <a:t>i</a:t>
            </a:r>
            <a:r>
              <a:rPr sz="3600" b="1" spc="-20" dirty="0">
                <a:latin typeface="Calibri"/>
                <a:cs typeface="Calibri"/>
              </a:rPr>
              <a:t>n</a:t>
            </a:r>
            <a:r>
              <a:rPr sz="3600" b="1" spc="-200" dirty="0">
                <a:latin typeface="Calibri"/>
                <a:cs typeface="Calibri"/>
              </a:rPr>
              <a:t> </a:t>
            </a:r>
            <a:r>
              <a:rPr sz="3600" b="1" spc="-105" dirty="0">
                <a:latin typeface="Calibri"/>
                <a:cs typeface="Calibri"/>
              </a:rPr>
              <a:t>M</a:t>
            </a:r>
            <a:r>
              <a:rPr sz="3600" b="1" spc="-120" dirty="0">
                <a:latin typeface="Calibri"/>
                <a:cs typeface="Calibri"/>
              </a:rPr>
              <a:t>ood</a:t>
            </a:r>
            <a:r>
              <a:rPr sz="3600" b="1" spc="-105" dirty="0">
                <a:latin typeface="Calibri"/>
                <a:cs typeface="Calibri"/>
              </a:rPr>
              <a:t>l</a:t>
            </a:r>
            <a:r>
              <a:rPr sz="3600" b="1" dirty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7744" y="6416857"/>
            <a:ext cx="51612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docs.moodle.org/36/en/Analytics</a:t>
            </a:r>
            <a:endParaRPr lang="en-US" sz="1800" dirty="0" smtClean="0"/>
          </a:p>
          <a:p>
            <a:pPr marL="12700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009015"/>
            <a:ext cx="8229600" cy="5293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>
              <a:lnSpc>
                <a:spcPct val="100000"/>
              </a:lnSpc>
            </a:pP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1.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pt-BR" sz="28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Moodle’s Native Learning Analytics Tool </a:t>
            </a:r>
          </a:p>
          <a:p>
            <a:pPr marL="185420">
              <a:lnSpc>
                <a:spcPct val="100000"/>
              </a:lnSpc>
            </a:pPr>
            <a:r>
              <a:rPr lang="pt-BR" sz="2800" b="1" spc="-25" dirty="0" smtClean="0">
                <a:solidFill>
                  <a:srgbClr val="006FC0"/>
                </a:solidFill>
                <a:latin typeface="Calibri"/>
                <a:cs typeface="Calibri"/>
              </a:rPr>
              <a:t>(Inspire Analytics)</a:t>
            </a:r>
          </a:p>
          <a:p>
            <a:pPr marL="185420"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algn="just"/>
            <a:r>
              <a:rPr lang="en-US" sz="2000" dirty="0" smtClean="0"/>
              <a:t>Beginning </a:t>
            </a:r>
            <a:r>
              <a:rPr lang="en-US" sz="2000" dirty="0"/>
              <a:t>in </a:t>
            </a:r>
            <a:r>
              <a:rPr lang="en-US" sz="2000" b="1" dirty="0"/>
              <a:t>version 3.4</a:t>
            </a:r>
            <a:r>
              <a:rPr lang="en-US" sz="2000" dirty="0"/>
              <a:t>, </a:t>
            </a:r>
            <a:r>
              <a:rPr lang="en-US" sz="2000" b="1" u="sng" dirty="0"/>
              <a:t>Moodle core now implements </a:t>
            </a:r>
            <a:r>
              <a:rPr lang="en-US" sz="2000" dirty="0"/>
              <a:t>open source, transparent </a:t>
            </a:r>
            <a:r>
              <a:rPr lang="en-US" sz="2000" b="1" u="sng" dirty="0"/>
              <a:t>next-generation learning analytics </a:t>
            </a:r>
            <a:r>
              <a:rPr lang="en-US" sz="2000" dirty="0"/>
              <a:t>using machine learning </a:t>
            </a:r>
            <a:r>
              <a:rPr lang="en-US" sz="2000" dirty="0" err="1"/>
              <a:t>backends</a:t>
            </a:r>
            <a:r>
              <a:rPr lang="en-US" sz="2000" dirty="0"/>
              <a:t> that </a:t>
            </a:r>
            <a:r>
              <a:rPr lang="en-US" sz="2000" u="sng" dirty="0"/>
              <a:t>go beyond simple descriptive analytics </a:t>
            </a:r>
            <a:r>
              <a:rPr lang="en-US" sz="2000" dirty="0"/>
              <a:t>to provide </a:t>
            </a:r>
            <a:r>
              <a:rPr lang="en-US" sz="2000" u="sng" dirty="0"/>
              <a:t>predictions of learner success</a:t>
            </a:r>
            <a:r>
              <a:rPr lang="en-US" sz="2000" dirty="0"/>
              <a:t>, and ultimately </a:t>
            </a:r>
            <a:r>
              <a:rPr lang="en-US" sz="2000" u="sng" dirty="0"/>
              <a:t>diagnosis and prescriptions (advisements) to learners and teachers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In Moodle 3.4, this system ships with </a:t>
            </a:r>
            <a:r>
              <a:rPr lang="en-US" sz="2000" u="sng" dirty="0"/>
              <a:t>two built-in models</a:t>
            </a:r>
            <a:r>
              <a:rPr lang="en-US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Students at risk of dropping out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No teaching </a:t>
            </a:r>
            <a:r>
              <a:rPr lang="en-US" sz="2000" dirty="0" smtClean="0"/>
              <a:t>activity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The system can be easily extended with new custom models, based on reusable targets, indicators, and other components. For more information, see the Analytics API developer documentation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9400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552" y="116632"/>
            <a:ext cx="8229600" cy="55399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lang="pt-BR" sz="3600" b="1" spc="-95" dirty="0" smtClean="0">
                <a:latin typeface="Calibri"/>
                <a:cs typeface="Calibri"/>
              </a:rPr>
              <a:t>Learning Analytics in Moodle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3712" y="5805264"/>
            <a:ext cx="516128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youtu.be/Qyp0tIsC714</a:t>
            </a:r>
            <a:endParaRPr lang="en-US" sz="2400" dirty="0" smtClean="0"/>
          </a:p>
          <a:p>
            <a:pPr marL="12700" algn="ctr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02906"/>
            <a:ext cx="734596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03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16632"/>
            <a:ext cx="8229600" cy="55399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lang="pt-BR" sz="3600" b="1" spc="-95" dirty="0" smtClean="0">
                <a:latin typeface="Calibri"/>
                <a:cs typeface="Calibri"/>
              </a:rPr>
              <a:t>                  Intelliboard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7784" y="5415026"/>
            <a:ext cx="518457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https://intelliboard.net/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7" y="850611"/>
            <a:ext cx="803339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16632"/>
            <a:ext cx="8229600" cy="55399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lang="pt-BR" sz="3600" b="1" spc="-95" dirty="0" smtClean="0">
                <a:latin typeface="Calibri"/>
                <a:cs typeface="Calibri"/>
              </a:rPr>
              <a:t>                  Intelliboard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1376" y="5949280"/>
            <a:ext cx="6552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youtu.be/LimkbhWFMS4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3415"/>
            <a:ext cx="8244408" cy="41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70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16632"/>
            <a:ext cx="8229600" cy="55399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lang="pt-BR" sz="3600" b="1" spc="-95" dirty="0" smtClean="0">
                <a:latin typeface="Calibri"/>
                <a:cs typeface="Calibri"/>
              </a:rPr>
              <a:t>                  Intelliboard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04" y="836712"/>
            <a:ext cx="5328592" cy="584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71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16632"/>
            <a:ext cx="8229600" cy="55399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lang="pt-BR" sz="3600" b="1" spc="-95" dirty="0" smtClean="0">
                <a:latin typeface="Calibri"/>
                <a:cs typeface="Calibri"/>
              </a:rPr>
              <a:t>                  Intelliboard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4" y="908720"/>
            <a:ext cx="7740352" cy="5376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6381328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intelliboard.net/pricing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07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536" y="188640"/>
            <a:ext cx="8229600" cy="55399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lang="pt-BR" sz="3600" b="1" spc="-95" dirty="0" smtClean="0">
                <a:latin typeface="Calibri"/>
                <a:cs typeface="Calibri"/>
              </a:rPr>
              <a:t>                        Zoola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639057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https://www.zoola.io/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2" y="2132856"/>
            <a:ext cx="7930912" cy="23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536" y="188640"/>
            <a:ext cx="8229600" cy="55399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lang="pt-BR" sz="3600" b="1" spc="-95" dirty="0" smtClean="0">
                <a:latin typeface="Calibri"/>
                <a:cs typeface="Calibri"/>
              </a:rPr>
              <a:t>                        Zoola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98" y="6237312"/>
            <a:ext cx="6120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youtu.be/XYBhEJEds8E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609924" cy="48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31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536" y="188640"/>
            <a:ext cx="8229600" cy="55399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lang="pt-BR" sz="3600" b="1" spc="-95" dirty="0" smtClean="0">
                <a:latin typeface="Calibri"/>
                <a:cs typeface="Calibri"/>
              </a:rPr>
              <a:t>                        Zoola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95641" cy="452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1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97CFF93-1D1B-4FA5-8707-71A215242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3850" cy="4048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FA8C70D-A5A8-4212-AA70-F08458CE8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323850" cy="64531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3DDA505-C8CF-40F1-995B-0D67A91C8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97650"/>
            <a:ext cx="8820150" cy="2603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12F2DB3-3127-4787-963A-5864FA660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0"/>
            <a:ext cx="323850" cy="65976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3D725028-4F37-43CD-A9BC-7836E9FC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700808"/>
            <a:ext cx="8135937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dirty="0"/>
              <a:t>The </a:t>
            </a:r>
            <a:r>
              <a:rPr lang="en-US" sz="2600" b="1" dirty="0"/>
              <a:t>measurement</a:t>
            </a:r>
            <a:r>
              <a:rPr lang="en-US" sz="2600" dirty="0"/>
              <a:t>, </a:t>
            </a:r>
            <a:r>
              <a:rPr lang="en-US" sz="2600" b="1" dirty="0"/>
              <a:t>collection</a:t>
            </a:r>
            <a:r>
              <a:rPr lang="en-US" sz="2600" dirty="0"/>
              <a:t>, </a:t>
            </a:r>
            <a:r>
              <a:rPr lang="en-US" sz="2600" b="1" dirty="0"/>
              <a:t>analysis</a:t>
            </a:r>
            <a:r>
              <a:rPr lang="en-US" sz="2600" dirty="0"/>
              <a:t> and </a:t>
            </a:r>
            <a:r>
              <a:rPr lang="en-US" sz="2600" b="1" dirty="0"/>
              <a:t>reporting of data</a:t>
            </a:r>
            <a:r>
              <a:rPr lang="en-US" sz="2600" dirty="0"/>
              <a:t> about learners and their contexts, for purposes of </a:t>
            </a:r>
            <a:r>
              <a:rPr lang="en-US" sz="2600" b="1" dirty="0"/>
              <a:t>discovering patterns</a:t>
            </a:r>
            <a:r>
              <a:rPr lang="en-US" sz="2600" dirty="0"/>
              <a:t>, </a:t>
            </a:r>
            <a:r>
              <a:rPr lang="en-US" sz="2600" b="1" dirty="0"/>
              <a:t>understanding and optimizing learning</a:t>
            </a:r>
            <a:r>
              <a:rPr lang="en-US" sz="2600" dirty="0"/>
              <a:t> and the environments in which it occurs is known as </a:t>
            </a:r>
            <a:r>
              <a:rPr lang="en-US" sz="3600" b="1" dirty="0">
                <a:solidFill>
                  <a:srgbClr val="C00000"/>
                </a:solidFill>
              </a:rPr>
              <a:t>Learning </a:t>
            </a:r>
            <a:r>
              <a:rPr lang="en-US" sz="3600" b="1" dirty="0" smtClean="0">
                <a:solidFill>
                  <a:srgbClr val="C00000"/>
                </a:solidFill>
              </a:rPr>
              <a:t>Analytics</a:t>
            </a:r>
            <a:r>
              <a:rPr lang="en-US" sz="2600" b="1" dirty="0" smtClean="0"/>
              <a:t>.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58D34050-E0DF-497C-B028-1CAB939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1311"/>
            <a:ext cx="86439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What is </a:t>
            </a:r>
            <a:r>
              <a:rPr lang="pt-BR" altLang="en-US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Learning Analytics?</a:t>
            </a:r>
            <a:endParaRPr lang="pt-BR" altLang="en-US" sz="4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176" name="Rectangle 9">
            <a:extLst>
              <a:ext uri="{FF2B5EF4-FFF2-40B4-BE49-F238E27FC236}">
                <a16:creationId xmlns:a16="http://schemas.microsoft.com/office/drawing/2014/main" id="{94B03548-00BA-4AA7-B022-0F6327F72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8496300" cy="2889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2902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536" y="188640"/>
            <a:ext cx="8229600" cy="55399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410335">
              <a:lnSpc>
                <a:spcPct val="100000"/>
              </a:lnSpc>
            </a:pPr>
            <a:r>
              <a:rPr lang="pt-BR" sz="3600" b="1" spc="-95" dirty="0" smtClean="0">
                <a:latin typeface="Calibri"/>
                <a:cs typeface="Calibri"/>
              </a:rPr>
              <a:t>                        Zoola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5965448"/>
            <a:ext cx="5472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https://www.zoola.io/pricing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316416" cy="32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31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B780739C-F501-430D-9D03-FA00779D7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3850" cy="4048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4FB7063-1A52-4729-81DB-0097DF3F6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323850" cy="64531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5788671D-6EDE-4287-9EA8-3A95111C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97650"/>
            <a:ext cx="8820150" cy="2603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4A575F70-852A-47CB-B9DC-8D06AE5B9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0"/>
            <a:ext cx="323850" cy="65976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6806" name="Rectangle 7">
            <a:extLst>
              <a:ext uri="{FF2B5EF4-FFF2-40B4-BE49-F238E27FC236}">
                <a16:creationId xmlns:a16="http://schemas.microsoft.com/office/drawing/2014/main" id="{40123189-2785-4948-B7F8-BE3CAB8CD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8496300" cy="2889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6807" name="Rectangle 8">
            <a:extLst>
              <a:ext uri="{FF2B5EF4-FFF2-40B4-BE49-F238E27FC236}">
                <a16:creationId xmlns:a16="http://schemas.microsoft.com/office/drawing/2014/main" id="{1B3BBC90-559F-4723-B1AC-7749E5FCC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557338"/>
            <a:ext cx="647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6808" name="Text Box 11">
            <a:extLst>
              <a:ext uri="{FF2B5EF4-FFF2-40B4-BE49-F238E27FC236}">
                <a16:creationId xmlns:a16="http://schemas.microsoft.com/office/drawing/2014/main" id="{BC74A853-4053-44BD-A094-1C3D05559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414338"/>
            <a:ext cx="5327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en-US" sz="4000" b="1">
                <a:solidFill>
                  <a:srgbClr val="0070C0"/>
                </a:solidFill>
              </a:rPr>
              <a:t>Resources</a:t>
            </a:r>
          </a:p>
        </p:txBody>
      </p:sp>
      <p:sp>
        <p:nvSpPr>
          <p:cNvPr id="76809" name="Text Box 14">
            <a:extLst>
              <a:ext uri="{FF2B5EF4-FFF2-40B4-BE49-F238E27FC236}">
                <a16:creationId xmlns:a16="http://schemas.microsoft.com/office/drawing/2014/main" id="{CDCB9797-9119-4968-AF23-F17B7BDB3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" y="1941226"/>
            <a:ext cx="777557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2400" b="1" dirty="0" smtClean="0">
                <a:solidFill>
                  <a:srgbClr val="C00000"/>
                </a:solidFill>
              </a:rPr>
              <a:t>Moodle Learning Analytics Work Group</a:t>
            </a:r>
            <a:endParaRPr lang="pt-BR" altLang="en-US" sz="24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moodle.org/course/view.php?id=17233#section-6</a:t>
            </a:r>
            <a:endParaRPr lang="en-US" sz="20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en-US" sz="26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2400" b="1" dirty="0" smtClean="0">
                <a:solidFill>
                  <a:srgbClr val="C00000"/>
                </a:solidFill>
              </a:rPr>
              <a:t>Moodle Learning Analytics FAQ</a:t>
            </a:r>
            <a:endParaRPr lang="pt-BR" altLang="en-US" sz="24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dirty="0">
                <a:hlinkClick r:id="rId4"/>
              </a:rPr>
              <a:t>https://docs.moodle.org/37/en/Moodle_Learning_Analytics_FAQ</a:t>
            </a:r>
            <a:endParaRPr lang="pt-BR" altLang="en-US" sz="20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2600" dirty="0"/>
              <a:t> </a:t>
            </a:r>
            <a:endParaRPr lang="en-US" altLang="en-US" sz="2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89431B8D-1A32-41DB-B949-6A4232F67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3850" cy="4048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2963066-025A-44BA-B718-1B166EE8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323850" cy="64531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2FE23A02-0EED-4BD2-9667-1FF76438C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97650"/>
            <a:ext cx="8820150" cy="2603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1E6F075B-570C-4398-AC07-ECC7AB7AE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0"/>
            <a:ext cx="323850" cy="65976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8854" name="Rectangle 7">
            <a:extLst>
              <a:ext uri="{FF2B5EF4-FFF2-40B4-BE49-F238E27FC236}">
                <a16:creationId xmlns:a16="http://schemas.microsoft.com/office/drawing/2014/main" id="{C36086F3-FF76-4A2C-A6EE-4D86DCA7B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8496300" cy="2889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8855" name="Rectangle 8">
            <a:extLst>
              <a:ext uri="{FF2B5EF4-FFF2-40B4-BE49-F238E27FC236}">
                <a16:creationId xmlns:a16="http://schemas.microsoft.com/office/drawing/2014/main" id="{B6979268-557A-49ED-9A50-A707E7EC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557338"/>
            <a:ext cx="647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pic>
        <p:nvPicPr>
          <p:cNvPr id="78856" name="Picture 3">
            <a:extLst>
              <a:ext uri="{FF2B5EF4-FFF2-40B4-BE49-F238E27FC236}">
                <a16:creationId xmlns:a16="http://schemas.microsoft.com/office/drawing/2014/main" id="{00891513-B733-4687-A2D2-CB33DF668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53086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5DAC993-7345-438D-87A2-C75D69E0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3850" cy="4048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CE90749-35FC-421C-A751-12996FFF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323850" cy="64531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296201A0-20AD-435C-9FDE-CA5220B20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97650"/>
            <a:ext cx="8820150" cy="2603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AB781A7D-911C-423F-94DC-542F19335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0"/>
            <a:ext cx="323850" cy="65976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80902" name="Rectangle 7">
            <a:extLst>
              <a:ext uri="{FF2B5EF4-FFF2-40B4-BE49-F238E27FC236}">
                <a16:creationId xmlns:a16="http://schemas.microsoft.com/office/drawing/2014/main" id="{61D25991-777A-412D-B66D-27ED44A44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8496300" cy="2889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80903" name="Rectangle 8">
            <a:extLst>
              <a:ext uri="{FF2B5EF4-FFF2-40B4-BE49-F238E27FC236}">
                <a16:creationId xmlns:a16="http://schemas.microsoft.com/office/drawing/2014/main" id="{2B6049A1-E4F1-4EA1-93FE-BA4D84353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557338"/>
            <a:ext cx="647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80904" name="Text Box 11">
            <a:extLst>
              <a:ext uri="{FF2B5EF4-FFF2-40B4-BE49-F238E27FC236}">
                <a16:creationId xmlns:a16="http://schemas.microsoft.com/office/drawing/2014/main" id="{9F815DD7-E927-4A46-AF2B-E5E162C5D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84163"/>
            <a:ext cx="53276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4800" b="1">
                <a:solidFill>
                  <a:srgbClr val="C00000"/>
                </a:solidFill>
                <a:latin typeface="Calibri" panose="020F0502020204030204" pitchFamily="34" charset="0"/>
              </a:rPr>
              <a:t>Contact</a:t>
            </a:r>
            <a:endParaRPr lang="en-US" altLang="en-US" sz="48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3FB2CA0C-C373-4B97-A16F-419656BE209C}"/>
              </a:ext>
            </a:extLst>
          </p:cNvPr>
          <p:cNvSpPr txBox="1">
            <a:spLocks/>
          </p:cNvSpPr>
          <p:nvPr/>
        </p:nvSpPr>
        <p:spPr bwMode="auto">
          <a:xfrm>
            <a:off x="539750" y="1219200"/>
            <a:ext cx="78867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4769">
              <a:defRPr/>
            </a:pPr>
            <a:r>
              <a:rPr lang="en-US" sz="3600" b="1" kern="0" dirty="0">
                <a:solidFill>
                  <a:srgbClr val="002060"/>
                </a:solidFill>
              </a:rPr>
              <a:t>R</a:t>
            </a:r>
            <a:r>
              <a:rPr lang="en-US" sz="3600" b="1" kern="0" spc="-15" dirty="0">
                <a:solidFill>
                  <a:srgbClr val="002060"/>
                </a:solidFill>
              </a:rPr>
              <a:t>a</a:t>
            </a:r>
            <a:r>
              <a:rPr lang="en-US" sz="3600" b="1" kern="0" spc="-55" dirty="0">
                <a:solidFill>
                  <a:srgbClr val="002060"/>
                </a:solidFill>
              </a:rPr>
              <a:t>f</a:t>
            </a:r>
            <a:r>
              <a:rPr lang="en-US" sz="3600" b="1" kern="0" dirty="0">
                <a:solidFill>
                  <a:srgbClr val="002060"/>
                </a:solidFill>
              </a:rPr>
              <a:t>ael</a:t>
            </a:r>
            <a:r>
              <a:rPr lang="en-US" sz="3600" b="1" kern="0" spc="-20" dirty="0">
                <a:solidFill>
                  <a:srgbClr val="002060"/>
                </a:solidFill>
              </a:rPr>
              <a:t> </a:t>
            </a:r>
            <a:r>
              <a:rPr lang="en-US" sz="3600" b="1" kern="0" dirty="0">
                <a:solidFill>
                  <a:srgbClr val="002060"/>
                </a:solidFill>
              </a:rPr>
              <a:t>S</a:t>
            </a:r>
            <a:r>
              <a:rPr lang="en-US" sz="3600" b="1" kern="0" spc="-25" dirty="0">
                <a:solidFill>
                  <a:srgbClr val="002060"/>
                </a:solidFill>
              </a:rPr>
              <a:t>c</a:t>
            </a:r>
            <a:r>
              <a:rPr lang="en-US" sz="3600" b="1" kern="0" dirty="0">
                <a:solidFill>
                  <a:srgbClr val="002060"/>
                </a:solidFill>
              </a:rPr>
              <a:t>apin,</a:t>
            </a:r>
            <a:r>
              <a:rPr lang="en-US" sz="3600" b="1" kern="0" spc="-35" dirty="0">
                <a:solidFill>
                  <a:srgbClr val="002060"/>
                </a:solidFill>
              </a:rPr>
              <a:t> </a:t>
            </a:r>
            <a:r>
              <a:rPr lang="en-US" sz="3600" b="1" kern="0" spc="-5" dirty="0">
                <a:solidFill>
                  <a:srgbClr val="002060"/>
                </a:solidFill>
              </a:rPr>
              <a:t>Ph.</a:t>
            </a:r>
            <a:r>
              <a:rPr lang="en-US" sz="3600" b="1" kern="0" spc="-85" dirty="0">
                <a:solidFill>
                  <a:srgbClr val="002060"/>
                </a:solidFill>
              </a:rPr>
              <a:t>D</a:t>
            </a:r>
            <a:r>
              <a:rPr lang="en-US" sz="3600" b="1" kern="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0908" name="TextBox 12">
            <a:extLst>
              <a:ext uri="{FF2B5EF4-FFF2-40B4-BE49-F238E27FC236}">
                <a16:creationId xmlns:a16="http://schemas.microsoft.com/office/drawing/2014/main" id="{59130A4F-11C1-4E3F-8EF6-BB9B6479C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4" y="2512556"/>
            <a:ext cx="64674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b="1" dirty="0">
                <a:solidFill>
                  <a:srgbClr val="0070C0"/>
                </a:solidFill>
              </a:rPr>
              <a:t>rscapin@dawsoncollege.qc.ca</a:t>
            </a:r>
          </a:p>
          <a:p>
            <a:pPr>
              <a:spcBef>
                <a:spcPct val="0"/>
              </a:spcBef>
              <a:buFontTx/>
              <a:buNone/>
            </a:pPr>
            <a:endParaRPr lang="en-CA" altLang="en-US" sz="2600" dirty="0"/>
          </a:p>
        </p:txBody>
      </p:sp>
      <p:pic>
        <p:nvPicPr>
          <p:cNvPr id="80910" name="Picture 14">
            <a:extLst>
              <a:ext uri="{FF2B5EF4-FFF2-40B4-BE49-F238E27FC236}">
                <a16:creationId xmlns:a16="http://schemas.microsoft.com/office/drawing/2014/main" id="{251180A3-C9B9-4F0B-90C8-DA32C5B47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20" y="2355176"/>
            <a:ext cx="784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16">
            <a:extLst>
              <a:ext uri="{FF2B5EF4-FFF2-40B4-BE49-F238E27FC236}">
                <a16:creationId xmlns:a16="http://schemas.microsoft.com/office/drawing/2014/main" id="{B97B31D9-5DAC-45CF-BA9F-072D6F2D7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5" y="4339985"/>
            <a:ext cx="11255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3" name="TextBox 17">
            <a:extLst>
              <a:ext uri="{FF2B5EF4-FFF2-40B4-BE49-F238E27FC236}">
                <a16:creationId xmlns:a16="http://schemas.microsoft.com/office/drawing/2014/main" id="{77E9A9FC-DAC6-4353-AFA4-49EF199F2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7" y="4237712"/>
            <a:ext cx="6661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800" b="1" dirty="0">
                <a:solidFill>
                  <a:srgbClr val="0070C0"/>
                </a:solidFill>
              </a:rPr>
              <a:t>http://dawsonite.dawsoncollege.qc.ca</a:t>
            </a:r>
          </a:p>
          <a:p>
            <a:pPr>
              <a:spcBef>
                <a:spcPct val="0"/>
              </a:spcBef>
              <a:buFontTx/>
              <a:buNone/>
            </a:pPr>
            <a:endParaRPr lang="en-CA" altLang="en-US" sz="2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5591B5D-2EC8-48C4-9EAC-2BDFCEDEB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3850" cy="4048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B3FD999-7C46-42A6-B955-1877F267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323850" cy="64531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E69AC51F-4ACF-49D6-B6A1-23B211B4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97650"/>
            <a:ext cx="8820150" cy="2603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F42346C5-ECD8-4414-BDB5-6DF0436E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0"/>
            <a:ext cx="323850" cy="65976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82950" name="Rectangle 8">
            <a:extLst>
              <a:ext uri="{FF2B5EF4-FFF2-40B4-BE49-F238E27FC236}">
                <a16:creationId xmlns:a16="http://schemas.microsoft.com/office/drawing/2014/main" id="{85E93D64-6618-4140-916C-60D32B210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8496300" cy="2889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pic>
        <p:nvPicPr>
          <p:cNvPr id="82951" name="Picture 9">
            <a:extLst>
              <a:ext uri="{FF2B5EF4-FFF2-40B4-BE49-F238E27FC236}">
                <a16:creationId xmlns:a16="http://schemas.microsoft.com/office/drawing/2014/main" id="{C6C037FA-FD20-4D81-9D02-6AC217DCD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404813"/>
            <a:ext cx="497205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2227" y="990600"/>
            <a:ext cx="7019544" cy="5629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99" y="116632"/>
            <a:ext cx="8229600" cy="633257"/>
          </a:xfrm>
          <a:custGeom>
            <a:avLst/>
            <a:gdLst/>
            <a:ahLst/>
            <a:cxnLst/>
            <a:rect l="l" t="t" r="r" b="b"/>
            <a:pathLst>
              <a:path w="8229600" h="780415">
                <a:moveTo>
                  <a:pt x="0" y="780288"/>
                </a:moveTo>
                <a:lnTo>
                  <a:pt x="8229600" y="780288"/>
                </a:lnTo>
                <a:lnTo>
                  <a:pt x="8229600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504" y="74023"/>
            <a:ext cx="6194757" cy="635434"/>
          </a:xfrm>
          <a:prstGeom prst="rect">
            <a:avLst/>
          </a:prstGeom>
        </p:spPr>
        <p:txBody>
          <a:bodyPr vert="horz" wrap="square" lIns="0" tIns="80649" rIns="0" bIns="0" rtlCol="0">
            <a:spAutoFit/>
          </a:bodyPr>
          <a:lstStyle/>
          <a:p>
            <a:pPr marL="2658110">
              <a:lnSpc>
                <a:spcPct val="100000"/>
              </a:lnSpc>
            </a:pPr>
            <a:r>
              <a:rPr sz="3600" b="1" spc="-125" dirty="0">
                <a:solidFill>
                  <a:schemeClr val="tx1"/>
                </a:solidFill>
              </a:rPr>
              <a:t>B</a:t>
            </a:r>
            <a:r>
              <a:rPr sz="3600" b="1" spc="-100" dirty="0">
                <a:solidFill>
                  <a:schemeClr val="tx1"/>
                </a:solidFill>
              </a:rPr>
              <a:t>i</a:t>
            </a:r>
            <a:r>
              <a:rPr sz="3600" b="1" dirty="0">
                <a:solidFill>
                  <a:schemeClr val="tx1"/>
                </a:solidFill>
              </a:rPr>
              <a:t>g</a:t>
            </a:r>
            <a:r>
              <a:rPr sz="3600" b="1" spc="-204" dirty="0">
                <a:solidFill>
                  <a:schemeClr val="tx1"/>
                </a:solidFill>
              </a:rPr>
              <a:t> </a:t>
            </a:r>
            <a:r>
              <a:rPr sz="3600" b="1" spc="-95" dirty="0">
                <a:solidFill>
                  <a:schemeClr val="tx1"/>
                </a:solidFill>
              </a:rPr>
              <a:t>D</a:t>
            </a:r>
            <a:r>
              <a:rPr sz="3600" b="1" spc="-155" dirty="0">
                <a:solidFill>
                  <a:schemeClr val="tx1"/>
                </a:solidFill>
              </a:rPr>
              <a:t>at</a:t>
            </a:r>
            <a:r>
              <a:rPr sz="3600" b="1" spc="-20" dirty="0">
                <a:solidFill>
                  <a:schemeClr val="tx1"/>
                </a:solidFill>
              </a:rPr>
              <a:t>a</a:t>
            </a:r>
            <a:endParaRPr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9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457199" y="116632"/>
            <a:ext cx="8229600" cy="633257"/>
          </a:xfrm>
          <a:custGeom>
            <a:avLst/>
            <a:gdLst/>
            <a:ahLst/>
            <a:cxnLst/>
            <a:rect l="l" t="t" r="r" b="b"/>
            <a:pathLst>
              <a:path w="8229600" h="780415">
                <a:moveTo>
                  <a:pt x="0" y="780288"/>
                </a:moveTo>
                <a:lnTo>
                  <a:pt x="8229600" y="780288"/>
                </a:lnTo>
                <a:lnTo>
                  <a:pt x="8229600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107504" y="74023"/>
            <a:ext cx="6194757" cy="635434"/>
          </a:xfrm>
          <a:prstGeom prst="rect">
            <a:avLst/>
          </a:prstGeom>
        </p:spPr>
        <p:txBody>
          <a:bodyPr vert="horz" wrap="square" lIns="0" tIns="80649" rIns="0" bIns="0" rtlCol="0">
            <a:spAutoFit/>
          </a:bodyPr>
          <a:lstStyle/>
          <a:p>
            <a:pPr marL="2658110">
              <a:lnSpc>
                <a:spcPct val="100000"/>
              </a:lnSpc>
            </a:pPr>
            <a:r>
              <a:rPr sz="3600" b="1" spc="-125" dirty="0">
                <a:solidFill>
                  <a:schemeClr val="tx1"/>
                </a:solidFill>
              </a:rPr>
              <a:t>B</a:t>
            </a:r>
            <a:r>
              <a:rPr sz="3600" b="1" spc="-100" dirty="0">
                <a:solidFill>
                  <a:schemeClr val="tx1"/>
                </a:solidFill>
              </a:rPr>
              <a:t>i</a:t>
            </a:r>
            <a:r>
              <a:rPr sz="3600" b="1" dirty="0">
                <a:solidFill>
                  <a:schemeClr val="tx1"/>
                </a:solidFill>
              </a:rPr>
              <a:t>g</a:t>
            </a:r>
            <a:r>
              <a:rPr sz="3600" b="1" spc="-204" dirty="0">
                <a:solidFill>
                  <a:schemeClr val="tx1"/>
                </a:solidFill>
              </a:rPr>
              <a:t> </a:t>
            </a:r>
            <a:r>
              <a:rPr sz="3600" b="1" spc="-95" dirty="0">
                <a:solidFill>
                  <a:schemeClr val="tx1"/>
                </a:solidFill>
              </a:rPr>
              <a:t>D</a:t>
            </a:r>
            <a:r>
              <a:rPr sz="3600" b="1" spc="-155" dirty="0">
                <a:solidFill>
                  <a:schemeClr val="tx1"/>
                </a:solidFill>
              </a:rPr>
              <a:t>at</a:t>
            </a:r>
            <a:r>
              <a:rPr sz="3600" b="1" spc="-20" dirty="0">
                <a:solidFill>
                  <a:schemeClr val="tx1"/>
                </a:solidFill>
              </a:rPr>
              <a:t>a</a:t>
            </a:r>
            <a:endParaRPr sz="36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7" y="1916832"/>
            <a:ext cx="8388424" cy="4095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3687" y="1037229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Diapers and Beer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1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9222" y="4908803"/>
            <a:ext cx="29489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s:/</a:t>
            </a:r>
            <a:r>
              <a:rPr sz="1800" u="heavy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8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y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outu.</a:t>
            </a:r>
            <a:r>
              <a:rPr sz="1800" u="heavy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e/</a:t>
            </a:r>
            <a:r>
              <a:rPr sz="18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C5H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NTj3Dag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61688" y="1764792"/>
            <a:ext cx="4384548" cy="2891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764792"/>
            <a:ext cx="3555491" cy="3172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457199" y="116632"/>
            <a:ext cx="8229600" cy="633257"/>
          </a:xfrm>
          <a:custGeom>
            <a:avLst/>
            <a:gdLst/>
            <a:ahLst/>
            <a:cxnLst/>
            <a:rect l="l" t="t" r="r" b="b"/>
            <a:pathLst>
              <a:path w="8229600" h="780415">
                <a:moveTo>
                  <a:pt x="0" y="780288"/>
                </a:moveTo>
                <a:lnTo>
                  <a:pt x="8229600" y="780288"/>
                </a:lnTo>
                <a:lnTo>
                  <a:pt x="8229600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107504" y="74023"/>
            <a:ext cx="6194757" cy="635434"/>
          </a:xfrm>
          <a:prstGeom prst="rect">
            <a:avLst/>
          </a:prstGeom>
        </p:spPr>
        <p:txBody>
          <a:bodyPr vert="horz" wrap="square" lIns="0" tIns="80649" rIns="0" bIns="0" rtlCol="0">
            <a:spAutoFit/>
          </a:bodyPr>
          <a:lstStyle/>
          <a:p>
            <a:pPr marL="2658110">
              <a:lnSpc>
                <a:spcPct val="100000"/>
              </a:lnSpc>
            </a:pPr>
            <a:r>
              <a:rPr sz="3600" b="1" spc="-125" dirty="0">
                <a:solidFill>
                  <a:schemeClr val="tx1"/>
                </a:solidFill>
              </a:rPr>
              <a:t>B</a:t>
            </a:r>
            <a:r>
              <a:rPr sz="3600" b="1" spc="-100" dirty="0">
                <a:solidFill>
                  <a:schemeClr val="tx1"/>
                </a:solidFill>
              </a:rPr>
              <a:t>i</a:t>
            </a:r>
            <a:r>
              <a:rPr sz="3600" b="1" dirty="0">
                <a:solidFill>
                  <a:schemeClr val="tx1"/>
                </a:solidFill>
              </a:rPr>
              <a:t>g</a:t>
            </a:r>
            <a:r>
              <a:rPr sz="3600" b="1" spc="-204" dirty="0">
                <a:solidFill>
                  <a:schemeClr val="tx1"/>
                </a:solidFill>
              </a:rPr>
              <a:t> </a:t>
            </a:r>
            <a:r>
              <a:rPr sz="3600" b="1" spc="-95" dirty="0">
                <a:solidFill>
                  <a:schemeClr val="tx1"/>
                </a:solidFill>
              </a:rPr>
              <a:t>D</a:t>
            </a:r>
            <a:r>
              <a:rPr sz="3600" b="1" spc="-155" dirty="0">
                <a:solidFill>
                  <a:schemeClr val="tx1"/>
                </a:solidFill>
              </a:rPr>
              <a:t>at</a:t>
            </a:r>
            <a:r>
              <a:rPr sz="3600" b="1" spc="-20" dirty="0">
                <a:solidFill>
                  <a:schemeClr val="tx1"/>
                </a:solidFill>
              </a:rPr>
              <a:t>a</a:t>
            </a:r>
            <a:endParaRPr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0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43322" y="1627976"/>
            <a:ext cx="7549843" cy="489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9672" y="982380"/>
            <a:ext cx="674022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should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us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 imp</a:t>
            </a:r>
            <a:r>
              <a:rPr sz="2800" b="1" spc="-3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learni</a:t>
            </a:r>
            <a:r>
              <a:rPr sz="2800" b="1" spc="-3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!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457199" y="116632"/>
            <a:ext cx="8229600" cy="633257"/>
          </a:xfrm>
          <a:custGeom>
            <a:avLst/>
            <a:gdLst/>
            <a:ahLst/>
            <a:cxnLst/>
            <a:rect l="l" t="t" r="r" b="b"/>
            <a:pathLst>
              <a:path w="8229600" h="780415">
                <a:moveTo>
                  <a:pt x="0" y="780288"/>
                </a:moveTo>
                <a:lnTo>
                  <a:pt x="8229600" y="780288"/>
                </a:lnTo>
                <a:lnTo>
                  <a:pt x="8229600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-828600" y="13427"/>
            <a:ext cx="8579295" cy="635434"/>
          </a:xfrm>
          <a:prstGeom prst="rect">
            <a:avLst/>
          </a:prstGeom>
        </p:spPr>
        <p:txBody>
          <a:bodyPr vert="horz" wrap="square" lIns="0" tIns="80649" rIns="0" bIns="0" rtlCol="0">
            <a:spAutoFit/>
          </a:bodyPr>
          <a:lstStyle/>
          <a:p>
            <a:pPr marL="2658110">
              <a:lnSpc>
                <a:spcPct val="100000"/>
              </a:lnSpc>
            </a:pPr>
            <a:r>
              <a:rPr sz="3600" b="1" spc="-125" dirty="0">
                <a:solidFill>
                  <a:schemeClr val="tx1"/>
                </a:solidFill>
              </a:rPr>
              <a:t>B</a:t>
            </a:r>
            <a:r>
              <a:rPr sz="3600" b="1" spc="-100" dirty="0">
                <a:solidFill>
                  <a:schemeClr val="tx1"/>
                </a:solidFill>
              </a:rPr>
              <a:t>i</a:t>
            </a:r>
            <a:r>
              <a:rPr sz="3600" b="1" dirty="0">
                <a:solidFill>
                  <a:schemeClr val="tx1"/>
                </a:solidFill>
              </a:rPr>
              <a:t>g</a:t>
            </a:r>
            <a:r>
              <a:rPr sz="3600" b="1" spc="-204" dirty="0">
                <a:solidFill>
                  <a:schemeClr val="tx1"/>
                </a:solidFill>
              </a:rPr>
              <a:t> </a:t>
            </a:r>
            <a:r>
              <a:rPr sz="3600" b="1" spc="-95" dirty="0" smtClean="0">
                <a:solidFill>
                  <a:schemeClr val="tx1"/>
                </a:solidFill>
              </a:rPr>
              <a:t>D</a:t>
            </a:r>
            <a:r>
              <a:rPr sz="3600" b="1" spc="-155" dirty="0" smtClean="0">
                <a:solidFill>
                  <a:schemeClr val="tx1"/>
                </a:solidFill>
              </a:rPr>
              <a:t>at</a:t>
            </a:r>
            <a:r>
              <a:rPr sz="3600" b="1" spc="-20" dirty="0" smtClean="0">
                <a:solidFill>
                  <a:schemeClr val="tx1"/>
                </a:solidFill>
              </a:rPr>
              <a:t>a</a:t>
            </a:r>
            <a:r>
              <a:rPr lang="pt-BR" sz="3600" b="1" spc="-20" dirty="0" smtClean="0">
                <a:solidFill>
                  <a:schemeClr val="tx1"/>
                </a:solidFill>
              </a:rPr>
              <a:t> in Education</a:t>
            </a:r>
            <a:endParaRPr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1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76200"/>
            <a:ext cx="8229600" cy="780415"/>
          </a:xfrm>
          <a:custGeom>
            <a:avLst/>
            <a:gdLst/>
            <a:ahLst/>
            <a:cxnLst/>
            <a:rect l="l" t="t" r="r" b="b"/>
            <a:pathLst>
              <a:path w="8229600" h="780415">
                <a:moveTo>
                  <a:pt x="0" y="780288"/>
                </a:moveTo>
                <a:lnTo>
                  <a:pt x="8229600" y="780288"/>
                </a:lnTo>
                <a:lnTo>
                  <a:pt x="8229600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900608" y="76200"/>
            <a:ext cx="8229600" cy="635434"/>
          </a:xfrm>
          <a:prstGeom prst="rect">
            <a:avLst/>
          </a:prstGeom>
        </p:spPr>
        <p:txBody>
          <a:bodyPr vert="horz" wrap="square" lIns="0" tIns="80649" rIns="0" bIns="0" rtlCol="0">
            <a:spAutoFit/>
          </a:bodyPr>
          <a:lstStyle/>
          <a:p>
            <a:pPr marL="2658110">
              <a:lnSpc>
                <a:spcPct val="100000"/>
              </a:lnSpc>
            </a:pPr>
            <a:r>
              <a:rPr sz="3600" b="1" spc="-125" dirty="0">
                <a:solidFill>
                  <a:srgbClr val="000000"/>
                </a:solidFill>
              </a:rPr>
              <a:t>B</a:t>
            </a:r>
            <a:r>
              <a:rPr sz="3600" b="1" spc="-100" dirty="0">
                <a:solidFill>
                  <a:srgbClr val="000000"/>
                </a:solidFill>
              </a:rPr>
              <a:t>i</a:t>
            </a:r>
            <a:r>
              <a:rPr sz="3600" b="1" dirty="0">
                <a:solidFill>
                  <a:srgbClr val="000000"/>
                </a:solidFill>
              </a:rPr>
              <a:t>g</a:t>
            </a:r>
            <a:r>
              <a:rPr sz="3600" b="1" spc="-204" dirty="0">
                <a:solidFill>
                  <a:srgbClr val="000000"/>
                </a:solidFill>
              </a:rPr>
              <a:t> </a:t>
            </a:r>
            <a:r>
              <a:rPr sz="3600" b="1" spc="-95" dirty="0">
                <a:solidFill>
                  <a:srgbClr val="000000"/>
                </a:solidFill>
              </a:rPr>
              <a:t>D</a:t>
            </a:r>
            <a:r>
              <a:rPr sz="3600" b="1" spc="-155" dirty="0">
                <a:solidFill>
                  <a:srgbClr val="000000"/>
                </a:solidFill>
              </a:rPr>
              <a:t>at</a:t>
            </a:r>
            <a:r>
              <a:rPr sz="3600" b="1" spc="-20" dirty="0">
                <a:solidFill>
                  <a:srgbClr val="000000"/>
                </a:solidFill>
              </a:rPr>
              <a:t>a</a:t>
            </a:r>
            <a:endParaRPr sz="3600" b="1" dirty="0"/>
          </a:p>
        </p:txBody>
      </p:sp>
      <p:sp>
        <p:nvSpPr>
          <p:cNvPr id="4" name="object 4"/>
          <p:cNvSpPr/>
          <p:nvPr/>
        </p:nvSpPr>
        <p:spPr>
          <a:xfrm>
            <a:off x="1676400" y="1066800"/>
            <a:ext cx="5943600" cy="551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7579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7885</TotalTime>
  <Words>773</Words>
  <Application>Microsoft Office PowerPoint</Application>
  <PresentationFormat>On-screen Show (4:3)</PresentationFormat>
  <Paragraphs>159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Default Design</vt:lpstr>
      <vt:lpstr>How to Use Learning Analytics in Moodle</vt:lpstr>
      <vt:lpstr>PowerPoint Presentation</vt:lpstr>
      <vt:lpstr>PowerPoint Presentation</vt:lpstr>
      <vt:lpstr>PowerPoint Presentation</vt:lpstr>
      <vt:lpstr>Big Data</vt:lpstr>
      <vt:lpstr>Big Data</vt:lpstr>
      <vt:lpstr>Big Data</vt:lpstr>
      <vt:lpstr>Big Data in Education</vt:lpstr>
      <vt:lpstr>Big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Learning Analytics Can’t Do?</vt:lpstr>
      <vt:lpstr>PowerPoint Presentation</vt:lpstr>
      <vt:lpstr>Learning Analytics Outcomes</vt:lpstr>
      <vt:lpstr>((}) 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Dawson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An Open Source  Course Management System</dc:title>
  <dc:creator>Dawson College</dc:creator>
  <cp:lastModifiedBy>Rafael Scapin</cp:lastModifiedBy>
  <cp:revision>210</cp:revision>
  <dcterms:created xsi:type="dcterms:W3CDTF">2008-09-03T13:32:40Z</dcterms:created>
  <dcterms:modified xsi:type="dcterms:W3CDTF">2019-05-23T19:36:01Z</dcterms:modified>
</cp:coreProperties>
</file>