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9" r:id="rId4"/>
    <p:sldId id="258" r:id="rId5"/>
    <p:sldId id="260" r:id="rId6"/>
    <p:sldId id="261" r:id="rId7"/>
    <p:sldId id="262" r:id="rId8"/>
    <p:sldId id="263" r:id="rId9"/>
    <p:sldId id="264"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33"/>
    <p:restoredTop sz="94631"/>
  </p:normalViewPr>
  <p:slideViewPr>
    <p:cSldViewPr snapToGrid="0" snapToObjects="1">
      <p:cViewPr varScale="1">
        <p:scale>
          <a:sx n="107" d="100"/>
          <a:sy n="107" d="100"/>
        </p:scale>
        <p:origin x="80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CC04B7-A88D-D844-96EF-CC1A9768704E}" type="datetimeFigureOut">
              <a:rPr lang="fr-FR" smtClean="0"/>
              <a:t>30/10/2018</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283343-87DE-F64B-96E1-66DFFE70BFFC}" type="slidenum">
              <a:rPr lang="fr-FR" smtClean="0"/>
              <a:t>‹#›</a:t>
            </a:fld>
            <a:endParaRPr lang="fr-FR"/>
          </a:p>
        </p:txBody>
      </p:sp>
    </p:spTree>
    <p:extLst>
      <p:ext uri="{BB962C8B-B14F-4D97-AF65-F5344CB8AC3E}">
        <p14:creationId xmlns:p14="http://schemas.microsoft.com/office/powerpoint/2010/main" val="437625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Cliquez et modifiez le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2608844-5661-E643-B8BA-55697388B59E}" type="datetimeFigureOut">
              <a:rPr lang="fr-FR" smtClean="0"/>
              <a:t>30/10/2018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9FFAD2-B9B9-3140-9A74-FA6758627979}" type="slidenum">
              <a:rPr lang="fr-FR" smtClean="0"/>
              <a:t>‹#›</a:t>
            </a:fld>
            <a:endParaRPr lang="fr-FR"/>
          </a:p>
        </p:txBody>
      </p:sp>
    </p:spTree>
    <p:extLst>
      <p:ext uri="{BB962C8B-B14F-4D97-AF65-F5344CB8AC3E}">
        <p14:creationId xmlns:p14="http://schemas.microsoft.com/office/powerpoint/2010/main" val="603196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2608844-5661-E643-B8BA-55697388B59E}" type="datetimeFigureOut">
              <a:rPr lang="fr-FR" smtClean="0"/>
              <a:t>30/10/2018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9FFAD2-B9B9-3140-9A74-FA6758627979}" type="slidenum">
              <a:rPr lang="fr-FR" smtClean="0"/>
              <a:t>‹#›</a:t>
            </a:fld>
            <a:endParaRPr lang="fr-FR"/>
          </a:p>
        </p:txBody>
      </p:sp>
    </p:spTree>
    <p:extLst>
      <p:ext uri="{BB962C8B-B14F-4D97-AF65-F5344CB8AC3E}">
        <p14:creationId xmlns:p14="http://schemas.microsoft.com/office/powerpoint/2010/main" val="532703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2608844-5661-E643-B8BA-55697388B59E}" type="datetimeFigureOut">
              <a:rPr lang="fr-FR" smtClean="0"/>
              <a:t>30/10/2018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9FFAD2-B9B9-3140-9A74-FA6758627979}" type="slidenum">
              <a:rPr lang="fr-FR" smtClean="0"/>
              <a:t>‹#›</a:t>
            </a:fld>
            <a:endParaRPr lang="fr-FR"/>
          </a:p>
        </p:txBody>
      </p:sp>
    </p:spTree>
    <p:extLst>
      <p:ext uri="{BB962C8B-B14F-4D97-AF65-F5344CB8AC3E}">
        <p14:creationId xmlns:p14="http://schemas.microsoft.com/office/powerpoint/2010/main" val="294484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2608844-5661-E643-B8BA-55697388B59E}" type="datetimeFigureOut">
              <a:rPr lang="fr-FR" smtClean="0"/>
              <a:t>30/10/2018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9FFAD2-B9B9-3140-9A74-FA6758627979}" type="slidenum">
              <a:rPr lang="fr-FR" smtClean="0"/>
              <a:t>‹#›</a:t>
            </a:fld>
            <a:endParaRPr lang="fr-FR"/>
          </a:p>
        </p:txBody>
      </p:sp>
    </p:spTree>
    <p:extLst>
      <p:ext uri="{BB962C8B-B14F-4D97-AF65-F5344CB8AC3E}">
        <p14:creationId xmlns:p14="http://schemas.microsoft.com/office/powerpoint/2010/main" val="1798257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Cliquez et modifiez le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2608844-5661-E643-B8BA-55697388B59E}" type="datetimeFigureOut">
              <a:rPr lang="fr-FR" smtClean="0"/>
              <a:t>30/10/2018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E9FFAD2-B9B9-3140-9A74-FA6758627979}" type="slidenum">
              <a:rPr lang="fr-FR" smtClean="0"/>
              <a:t>‹#›</a:t>
            </a:fld>
            <a:endParaRPr lang="fr-FR"/>
          </a:p>
        </p:txBody>
      </p:sp>
    </p:spTree>
    <p:extLst>
      <p:ext uri="{BB962C8B-B14F-4D97-AF65-F5344CB8AC3E}">
        <p14:creationId xmlns:p14="http://schemas.microsoft.com/office/powerpoint/2010/main" val="1775043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2608844-5661-E643-B8BA-55697388B59E}" type="datetimeFigureOut">
              <a:rPr lang="fr-FR" smtClean="0"/>
              <a:t>30/10/2018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E9FFAD2-B9B9-3140-9A74-FA6758627979}" type="slidenum">
              <a:rPr lang="fr-FR" smtClean="0"/>
              <a:t>‹#›</a:t>
            </a:fld>
            <a:endParaRPr lang="fr-FR"/>
          </a:p>
        </p:txBody>
      </p:sp>
    </p:spTree>
    <p:extLst>
      <p:ext uri="{BB962C8B-B14F-4D97-AF65-F5344CB8AC3E}">
        <p14:creationId xmlns:p14="http://schemas.microsoft.com/office/powerpoint/2010/main" val="309717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Cliquez et modifiez le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2608844-5661-E643-B8BA-55697388B59E}" type="datetimeFigureOut">
              <a:rPr lang="fr-FR" smtClean="0"/>
              <a:t>30/10/2018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E9FFAD2-B9B9-3140-9A74-FA6758627979}" type="slidenum">
              <a:rPr lang="fr-FR" smtClean="0"/>
              <a:t>‹#›</a:t>
            </a:fld>
            <a:endParaRPr lang="fr-FR"/>
          </a:p>
        </p:txBody>
      </p:sp>
    </p:spTree>
    <p:extLst>
      <p:ext uri="{BB962C8B-B14F-4D97-AF65-F5344CB8AC3E}">
        <p14:creationId xmlns:p14="http://schemas.microsoft.com/office/powerpoint/2010/main" val="2065649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E2608844-5661-E643-B8BA-55697388B59E}" type="datetimeFigureOut">
              <a:rPr lang="fr-FR" smtClean="0"/>
              <a:t>30/10/2018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E9FFAD2-B9B9-3140-9A74-FA6758627979}" type="slidenum">
              <a:rPr lang="fr-FR" smtClean="0"/>
              <a:t>‹#›</a:t>
            </a:fld>
            <a:endParaRPr lang="fr-FR"/>
          </a:p>
        </p:txBody>
      </p:sp>
    </p:spTree>
    <p:extLst>
      <p:ext uri="{BB962C8B-B14F-4D97-AF65-F5344CB8AC3E}">
        <p14:creationId xmlns:p14="http://schemas.microsoft.com/office/powerpoint/2010/main" val="1158290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2608844-5661-E643-B8BA-55697388B59E}" type="datetimeFigureOut">
              <a:rPr lang="fr-FR" smtClean="0"/>
              <a:t>30/10/2018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E9FFAD2-B9B9-3140-9A74-FA6758627979}" type="slidenum">
              <a:rPr lang="fr-FR" smtClean="0"/>
              <a:t>‹#›</a:t>
            </a:fld>
            <a:endParaRPr lang="fr-FR"/>
          </a:p>
        </p:txBody>
      </p:sp>
    </p:spTree>
    <p:extLst>
      <p:ext uri="{BB962C8B-B14F-4D97-AF65-F5344CB8AC3E}">
        <p14:creationId xmlns:p14="http://schemas.microsoft.com/office/powerpoint/2010/main" val="453190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Cliquez et modifiez le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2608844-5661-E643-B8BA-55697388B59E}" type="datetimeFigureOut">
              <a:rPr lang="fr-FR" smtClean="0"/>
              <a:t>30/10/2018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E9FFAD2-B9B9-3140-9A74-FA6758627979}" type="slidenum">
              <a:rPr lang="fr-FR" smtClean="0"/>
              <a:t>‹#›</a:t>
            </a:fld>
            <a:endParaRPr lang="fr-FR"/>
          </a:p>
        </p:txBody>
      </p:sp>
    </p:spTree>
    <p:extLst>
      <p:ext uri="{BB962C8B-B14F-4D97-AF65-F5344CB8AC3E}">
        <p14:creationId xmlns:p14="http://schemas.microsoft.com/office/powerpoint/2010/main" val="1792662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Cliquez et modifiez le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2608844-5661-E643-B8BA-55697388B59E}" type="datetimeFigureOut">
              <a:rPr lang="fr-FR" smtClean="0"/>
              <a:t>30/10/2018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E9FFAD2-B9B9-3140-9A74-FA6758627979}" type="slidenum">
              <a:rPr lang="fr-FR" smtClean="0"/>
              <a:t>‹#›</a:t>
            </a:fld>
            <a:endParaRPr lang="fr-FR"/>
          </a:p>
        </p:txBody>
      </p:sp>
    </p:spTree>
    <p:extLst>
      <p:ext uri="{BB962C8B-B14F-4D97-AF65-F5344CB8AC3E}">
        <p14:creationId xmlns:p14="http://schemas.microsoft.com/office/powerpoint/2010/main" val="80784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608844-5661-E643-B8BA-55697388B59E}" type="datetimeFigureOut">
              <a:rPr lang="fr-FR" smtClean="0"/>
              <a:t>30/10/2018</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9FFAD2-B9B9-3140-9A74-FA6758627979}" type="slidenum">
              <a:rPr lang="fr-FR" smtClean="0"/>
              <a:t>‹#›</a:t>
            </a:fld>
            <a:endParaRPr lang="fr-FR"/>
          </a:p>
        </p:txBody>
      </p:sp>
    </p:spTree>
    <p:extLst>
      <p:ext uri="{BB962C8B-B14F-4D97-AF65-F5344CB8AC3E}">
        <p14:creationId xmlns:p14="http://schemas.microsoft.com/office/powerpoint/2010/main" val="1741200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dawsoncollege.qc.ca/student-accessibility/faculty/universal-design-for-learning-resourc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rhe.tandfonline.com/doi/pdf/10.1080/03075070903131628?needAccess=true" TargetMode="External"/><Relationship Id="rId2" Type="http://schemas.openxmlformats.org/officeDocument/2006/relationships/hyperlink" Target="https://eric.ed.gov/?id=ED568819"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pturcotte@cvm.qc.c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extLst>
              <a:ext uri="{28A0092B-C50C-407E-A947-70E740481C1C}">
                <a14:useLocalDpi xmlns:a14="http://schemas.microsoft.com/office/drawing/2010/main" val="0"/>
              </a:ext>
            </a:extLst>
          </a:blip>
          <a:srcRect r="11880"/>
          <a:stretch/>
        </p:blipFill>
        <p:spPr>
          <a:xfrm>
            <a:off x="7478178" y="4701781"/>
            <a:ext cx="1819434" cy="654856"/>
          </a:xfrm>
          <a:prstGeom prst="rect">
            <a:avLst/>
          </a:prstGeom>
        </p:spPr>
      </p:pic>
      <p:sp>
        <p:nvSpPr>
          <p:cNvPr id="18" name="Rectangle 17">
            <a:extLst>
              <a:ext uri="{FF2B5EF4-FFF2-40B4-BE49-F238E27FC236}">
                <a16:creationId xmlns:a16="http://schemas.microsoft.com/office/drawing/2014/main" xmlns="" id="{1A882A9F-F4E9-4E23-8F0B-20B5DF42EA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619345" y="4521270"/>
            <a:ext cx="2115455" cy="1890204"/>
          </a:xfrm>
          <a:prstGeom prst="rect">
            <a:avLst/>
          </a:prstGeom>
          <a:solidFill>
            <a:srgbClr val="3E536A"/>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xmlns="" id="{FBE9F90C-C163-435B-9A68-D15C92D1CF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7200" y="4521269"/>
            <a:ext cx="6699246" cy="1877811"/>
          </a:xfrm>
          <a:prstGeom prst="rect">
            <a:avLst/>
          </a:prstGeom>
          <a:solidFill>
            <a:srgbClr val="A5A5A5">
              <a:alpha val="8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xmlns="" id="{CDA1A2E9-63FE-408D-A803-8E306ECAB4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2058" y="450221"/>
            <a:ext cx="11272742" cy="3918123"/>
          </a:xfrm>
          <a:prstGeom prst="rect">
            <a:avLst/>
          </a:prstGeom>
          <a:solidFill>
            <a:srgbClr val="404040">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re 1"/>
          <p:cNvSpPr>
            <a:spLocks noGrp="1"/>
          </p:cNvSpPr>
          <p:nvPr>
            <p:ph type="ctrTitle"/>
          </p:nvPr>
        </p:nvSpPr>
        <p:spPr>
          <a:xfrm>
            <a:off x="1100669" y="1111086"/>
            <a:ext cx="10011831" cy="2623885"/>
          </a:xfrm>
        </p:spPr>
        <p:txBody>
          <a:bodyPr anchor="ctr">
            <a:normAutofit/>
          </a:bodyPr>
          <a:lstStyle/>
          <a:p>
            <a:pPr algn="l"/>
            <a:r>
              <a:rPr lang="fr-FR">
                <a:solidFill>
                  <a:srgbClr val="FFFFFF"/>
                </a:solidFill>
              </a:rPr>
              <a:t>Inclusive online learning</a:t>
            </a:r>
          </a:p>
        </p:txBody>
      </p:sp>
      <p:sp>
        <p:nvSpPr>
          <p:cNvPr id="3" name="Sous-titre 2"/>
          <p:cNvSpPr>
            <a:spLocks noGrp="1"/>
          </p:cNvSpPr>
          <p:nvPr>
            <p:ph type="subTitle" idx="1"/>
          </p:nvPr>
        </p:nvSpPr>
        <p:spPr>
          <a:xfrm>
            <a:off x="1079500" y="4843002"/>
            <a:ext cx="5433479" cy="1234345"/>
          </a:xfrm>
        </p:spPr>
        <p:txBody>
          <a:bodyPr anchor="ctr">
            <a:noAutofit/>
          </a:bodyPr>
          <a:lstStyle/>
          <a:p>
            <a:pPr algn="l"/>
            <a:r>
              <a:rPr lang="fr-FR" sz="1200" dirty="0">
                <a:solidFill>
                  <a:srgbClr val="1B1B1B"/>
                </a:solidFill>
              </a:rPr>
              <a:t>A </a:t>
            </a:r>
            <a:r>
              <a:rPr lang="fr-FR" sz="1200" dirty="0" err="1">
                <a:solidFill>
                  <a:srgbClr val="1B1B1B"/>
                </a:solidFill>
              </a:rPr>
              <a:t>critical</a:t>
            </a:r>
            <a:r>
              <a:rPr lang="fr-FR" sz="1200" dirty="0">
                <a:solidFill>
                  <a:srgbClr val="1B1B1B"/>
                </a:solidFill>
              </a:rPr>
              <a:t> </a:t>
            </a:r>
            <a:r>
              <a:rPr lang="fr-FR" sz="1200" dirty="0" err="1">
                <a:solidFill>
                  <a:srgbClr val="1B1B1B"/>
                </a:solidFill>
              </a:rPr>
              <a:t>overview</a:t>
            </a:r>
            <a:endParaRPr lang="fr-FR" sz="1200" dirty="0">
              <a:solidFill>
                <a:srgbClr val="1B1B1B"/>
              </a:solidFill>
            </a:endParaRPr>
          </a:p>
          <a:p>
            <a:pPr algn="l"/>
            <a:endParaRPr lang="fr-FR" sz="1200" dirty="0">
              <a:solidFill>
                <a:srgbClr val="1B1B1B"/>
              </a:solidFill>
            </a:endParaRPr>
          </a:p>
          <a:p>
            <a:pPr algn="l"/>
            <a:r>
              <a:rPr lang="fr-FR" sz="1200" dirty="0">
                <a:solidFill>
                  <a:srgbClr val="1B1B1B"/>
                </a:solidFill>
              </a:rPr>
              <a:t>Paul Turcotte</a:t>
            </a:r>
          </a:p>
          <a:p>
            <a:pPr algn="l"/>
            <a:r>
              <a:rPr lang="fr-FR" sz="1200" dirty="0">
                <a:solidFill>
                  <a:srgbClr val="1B1B1B"/>
                </a:solidFill>
              </a:rPr>
              <a:t>Teacher, département de </a:t>
            </a:r>
            <a:r>
              <a:rPr lang="fr-FR" sz="1200" dirty="0" err="1">
                <a:solidFill>
                  <a:srgbClr val="1B1B1B"/>
                </a:solidFill>
              </a:rPr>
              <a:t>philosphie</a:t>
            </a:r>
            <a:r>
              <a:rPr lang="fr-FR" sz="1200" dirty="0">
                <a:solidFill>
                  <a:srgbClr val="1B1B1B"/>
                </a:solidFill>
              </a:rPr>
              <a:t>, Cégep du vieux Montréal</a:t>
            </a:r>
          </a:p>
          <a:p>
            <a:pPr algn="l"/>
            <a:r>
              <a:rPr lang="fr-FR" sz="1200" dirty="0" err="1">
                <a:solidFill>
                  <a:srgbClr val="1B1B1B"/>
                </a:solidFill>
              </a:rPr>
              <a:t>Researcher</a:t>
            </a:r>
            <a:r>
              <a:rPr lang="fr-FR" sz="1200" dirty="0">
                <a:solidFill>
                  <a:srgbClr val="1B1B1B"/>
                </a:solidFill>
              </a:rPr>
              <a:t>, CRISPESH</a:t>
            </a: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8746" y="5574522"/>
            <a:ext cx="1469037" cy="502825"/>
          </a:xfrm>
          <a:prstGeom prst="rect">
            <a:avLst/>
          </a:prstGeom>
        </p:spPr>
      </p:pic>
    </p:spTree>
    <p:extLst>
      <p:ext uri="{BB962C8B-B14F-4D97-AF65-F5344CB8AC3E}">
        <p14:creationId xmlns:p14="http://schemas.microsoft.com/office/powerpoint/2010/main" val="604838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838200" y="963877"/>
            <a:ext cx="3494362" cy="4930246"/>
          </a:xfrm>
        </p:spPr>
        <p:txBody>
          <a:bodyPr>
            <a:normAutofit/>
          </a:bodyPr>
          <a:lstStyle/>
          <a:p>
            <a:pPr algn="r"/>
            <a:r>
              <a:rPr lang="fr-FR" dirty="0" err="1">
                <a:solidFill>
                  <a:schemeClr val="accent1"/>
                </a:solidFill>
              </a:rPr>
              <a:t>What</a:t>
            </a:r>
            <a:r>
              <a:rPr lang="fr-FR" dirty="0">
                <a:solidFill>
                  <a:schemeClr val="accent1"/>
                </a:solidFill>
              </a:rPr>
              <a:t> </a:t>
            </a:r>
            <a:r>
              <a:rPr lang="fr-FR" dirty="0" err="1">
                <a:solidFill>
                  <a:schemeClr val="accent1"/>
                </a:solidFill>
              </a:rPr>
              <a:t>is</a:t>
            </a:r>
            <a:r>
              <a:rPr lang="fr-FR" dirty="0">
                <a:solidFill>
                  <a:schemeClr val="accent1"/>
                </a:solidFill>
              </a:rPr>
              <a:t> inclusive </a:t>
            </a:r>
            <a:r>
              <a:rPr lang="fr-FR" dirty="0" err="1">
                <a:solidFill>
                  <a:schemeClr val="accent1"/>
                </a:solidFill>
              </a:rPr>
              <a:t>teaching</a:t>
            </a:r>
            <a:r>
              <a:rPr lang="fr-FR" dirty="0">
                <a:solidFill>
                  <a:schemeClr val="accent1"/>
                </a:solidFill>
              </a:rPr>
              <a:t>?</a:t>
            </a:r>
          </a:p>
        </p:txBody>
      </p:sp>
      <p:sp>
        <p:nvSpPr>
          <p:cNvPr id="3" name="Espace réservé du contenu 2"/>
          <p:cNvSpPr>
            <a:spLocks noGrp="1"/>
          </p:cNvSpPr>
          <p:nvPr>
            <p:ph idx="1"/>
          </p:nvPr>
        </p:nvSpPr>
        <p:spPr>
          <a:xfrm>
            <a:off x="4976031" y="963877"/>
            <a:ext cx="6377769" cy="4930246"/>
          </a:xfrm>
        </p:spPr>
        <p:txBody>
          <a:bodyPr anchor="ctr">
            <a:normAutofit/>
          </a:bodyPr>
          <a:lstStyle/>
          <a:p>
            <a:r>
              <a:rPr lang="en-CA" sz="2400" dirty="0" smtClean="0"/>
              <a:t>Social model of disability</a:t>
            </a:r>
          </a:p>
          <a:p>
            <a:pPr lvl="1"/>
            <a:r>
              <a:rPr lang="en-CA" sz="2000" dirty="0" smtClean="0"/>
              <a:t>« The social model considers disability as the interaction between the individual and his environment. In the social model the approach to disability related problems is to change the interaction between the individual and the environment; in other words, </a:t>
            </a:r>
            <a:r>
              <a:rPr lang="en-CA" sz="2000" b="1" u="sng" dirty="0" smtClean="0"/>
              <a:t>to design the educational environment </a:t>
            </a:r>
            <a:r>
              <a:rPr lang="en-CA" sz="2000" dirty="0" smtClean="0"/>
              <a:t>to be as inclusive as possible. » - </a:t>
            </a:r>
            <a:r>
              <a:rPr lang="en-CA" sz="2000" dirty="0" smtClean="0">
                <a:hlinkClick r:id="rId2"/>
              </a:rPr>
              <a:t>Dawson Web Site </a:t>
            </a:r>
            <a:endParaRPr lang="en-CA" sz="2000" dirty="0"/>
          </a:p>
        </p:txBody>
      </p:sp>
    </p:spTree>
    <p:extLst>
      <p:ext uri="{BB962C8B-B14F-4D97-AF65-F5344CB8AC3E}">
        <p14:creationId xmlns:p14="http://schemas.microsoft.com/office/powerpoint/2010/main" val="2361536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281BC32-FF58-4898-A6B5-7B3D059BCE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0D614406-135F-4875-9C87-53822CB19A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1999" cy="213969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xmlns="" id="{A47020BD-3785-4628-8C5E-A4011B43EF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139694"/>
            <a:ext cx="12192000" cy="146304"/>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p:cNvSpPr>
            <a:spLocks noGrp="1"/>
          </p:cNvSpPr>
          <p:nvPr>
            <p:ph type="title"/>
          </p:nvPr>
        </p:nvSpPr>
        <p:spPr>
          <a:xfrm>
            <a:off x="960120" y="434101"/>
            <a:ext cx="10279971" cy="1362042"/>
          </a:xfrm>
        </p:spPr>
        <p:txBody>
          <a:bodyPr anchor="b">
            <a:normAutofit/>
          </a:bodyPr>
          <a:lstStyle/>
          <a:p>
            <a:r>
              <a:rPr lang="en-CA" sz="4800">
                <a:solidFill>
                  <a:schemeClr val="bg1"/>
                </a:solidFill>
              </a:rPr>
              <a:t>In this model, what creates disability?</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079091744"/>
              </p:ext>
            </p:extLst>
          </p:nvPr>
        </p:nvGraphicFramePr>
        <p:xfrm>
          <a:off x="960120" y="3222869"/>
          <a:ext cx="10279971" cy="2790829"/>
        </p:xfrm>
        <a:graphic>
          <a:graphicData uri="http://schemas.openxmlformats.org/drawingml/2006/table">
            <a:tbl>
              <a:tblPr firstRow="1" bandRow="1">
                <a:tableStyleId>{5C22544A-7EE6-4342-B048-85BDC9FD1C3A}</a:tableStyleId>
              </a:tblPr>
              <a:tblGrid>
                <a:gridCol w="4858595">
                  <a:extLst>
                    <a:ext uri="{9D8B030D-6E8A-4147-A177-3AD203B41FA5}">
                      <a16:colId xmlns:a16="http://schemas.microsoft.com/office/drawing/2014/main" xmlns="" val="20000"/>
                    </a:ext>
                  </a:extLst>
                </a:gridCol>
                <a:gridCol w="5421376">
                  <a:extLst>
                    <a:ext uri="{9D8B030D-6E8A-4147-A177-3AD203B41FA5}">
                      <a16:colId xmlns:a16="http://schemas.microsoft.com/office/drawing/2014/main" xmlns="" val="20001"/>
                    </a:ext>
                  </a:extLst>
                </a:gridCol>
              </a:tblGrid>
              <a:tr h="414853">
                <a:tc>
                  <a:txBody>
                    <a:bodyPr/>
                    <a:lstStyle/>
                    <a:p>
                      <a:r>
                        <a:rPr lang="en-CA" sz="1900" noProof="0" dirty="0"/>
                        <a:t>Disability</a:t>
                      </a:r>
                    </a:p>
                  </a:txBody>
                  <a:tcPr marL="94285" marR="94285" marT="47142" marB="47142"/>
                </a:tc>
                <a:tc>
                  <a:txBody>
                    <a:bodyPr/>
                    <a:lstStyle/>
                    <a:p>
                      <a:r>
                        <a:rPr lang="en-CA" sz="1900" noProof="0" dirty="0"/>
                        <a:t>Cause (in the environment)</a:t>
                      </a:r>
                    </a:p>
                  </a:txBody>
                  <a:tcPr marL="94285" marR="94285" marT="47142" marB="47142"/>
                </a:tc>
                <a:extLst>
                  <a:ext uri="{0D108BD9-81ED-4DB2-BD59-A6C34878D82A}">
                    <a16:rowId xmlns:a16="http://schemas.microsoft.com/office/drawing/2014/main" xmlns="" val="10000"/>
                  </a:ext>
                </a:extLst>
              </a:tr>
              <a:tr h="1546270">
                <a:tc>
                  <a:txBody>
                    <a:bodyPr/>
                    <a:lstStyle/>
                    <a:p>
                      <a:r>
                        <a:rPr lang="en-CA" sz="1900" noProof="0" dirty="0"/>
                        <a:t>Reading / writing difficulties</a:t>
                      </a:r>
                    </a:p>
                  </a:txBody>
                  <a:tcPr marL="94285" marR="94285" marT="47142" marB="47142"/>
                </a:tc>
                <a:tc>
                  <a:txBody>
                    <a:bodyPr/>
                    <a:lstStyle/>
                    <a:p>
                      <a:pPr marL="285750" indent="-285750">
                        <a:buFont typeface="Arial" charset="0"/>
                        <a:buChar char="•"/>
                      </a:pPr>
                      <a:r>
                        <a:rPr lang="en-CA" sz="1900" noProof="0" dirty="0"/>
                        <a:t>Time limit</a:t>
                      </a:r>
                    </a:p>
                    <a:p>
                      <a:pPr marL="285750" indent="-285750">
                        <a:buFont typeface="Arial" charset="0"/>
                        <a:buChar char="•"/>
                      </a:pPr>
                      <a:r>
                        <a:rPr lang="en-CA" sz="1900" noProof="0" dirty="0"/>
                        <a:t>Impossibility</a:t>
                      </a:r>
                      <a:r>
                        <a:rPr lang="en-CA" sz="1900" baseline="0" noProof="0" dirty="0"/>
                        <a:t> of using technological tools (paper documents, unavailability of said tools)</a:t>
                      </a:r>
                    </a:p>
                    <a:p>
                      <a:pPr marL="285750" indent="-285750">
                        <a:buFont typeface="Arial" charset="0"/>
                        <a:buChar char="•"/>
                      </a:pPr>
                      <a:r>
                        <a:rPr lang="en-CA" sz="1900" baseline="0" noProof="0" dirty="0"/>
                        <a:t>Stressful environment</a:t>
                      </a:r>
                    </a:p>
                    <a:p>
                      <a:endParaRPr lang="en-CA" sz="1900" noProof="0" dirty="0"/>
                    </a:p>
                  </a:txBody>
                  <a:tcPr marL="94285" marR="94285" marT="47142" marB="47142"/>
                </a:tc>
                <a:extLst>
                  <a:ext uri="{0D108BD9-81ED-4DB2-BD59-A6C34878D82A}">
                    <a16:rowId xmlns:a16="http://schemas.microsoft.com/office/drawing/2014/main" xmlns="" val="10001"/>
                  </a:ext>
                </a:extLst>
              </a:tr>
              <a:tr h="414853">
                <a:tc>
                  <a:txBody>
                    <a:bodyPr/>
                    <a:lstStyle/>
                    <a:p>
                      <a:r>
                        <a:rPr lang="en-CA" sz="1900" noProof="0" dirty="0"/>
                        <a:t>Physical accessibility</a:t>
                      </a:r>
                    </a:p>
                  </a:txBody>
                  <a:tcPr marL="94285" marR="94285" marT="47142" marB="47142"/>
                </a:tc>
                <a:tc>
                  <a:txBody>
                    <a:bodyPr/>
                    <a:lstStyle/>
                    <a:p>
                      <a:pPr marL="285750" indent="-285750">
                        <a:buFont typeface="Arial" charset="0"/>
                        <a:buChar char="•"/>
                      </a:pPr>
                      <a:r>
                        <a:rPr lang="en-CA" sz="1900" noProof="0" dirty="0"/>
                        <a:t>Physical environment</a:t>
                      </a:r>
                    </a:p>
                  </a:txBody>
                  <a:tcPr marL="94285" marR="94285" marT="47142" marB="47142"/>
                </a:tc>
                <a:extLst>
                  <a:ext uri="{0D108BD9-81ED-4DB2-BD59-A6C34878D82A}">
                    <a16:rowId xmlns:a16="http://schemas.microsoft.com/office/drawing/2014/main" xmlns="" val="10002"/>
                  </a:ext>
                </a:extLst>
              </a:tr>
              <a:tr h="414853">
                <a:tc>
                  <a:txBody>
                    <a:bodyPr/>
                    <a:lstStyle/>
                    <a:p>
                      <a:r>
                        <a:rPr lang="en-CA" sz="1900" noProof="0" dirty="0" smtClean="0"/>
                        <a:t>Etc.</a:t>
                      </a:r>
                      <a:endParaRPr lang="en-CA" sz="1900" noProof="0" dirty="0"/>
                    </a:p>
                  </a:txBody>
                  <a:tcPr marL="94285" marR="94285" marT="47142" marB="47142"/>
                </a:tc>
                <a:tc>
                  <a:txBody>
                    <a:bodyPr/>
                    <a:lstStyle/>
                    <a:p>
                      <a:pPr marL="285750" indent="-285750">
                        <a:buFont typeface="Arial" charset="0"/>
                        <a:buChar char="•"/>
                      </a:pPr>
                      <a:endParaRPr lang="en-CA" sz="1900" noProof="0" dirty="0"/>
                    </a:p>
                  </a:txBody>
                  <a:tcPr marL="94285" marR="94285" marT="47142" marB="47142"/>
                </a:tc>
              </a:tr>
            </a:tbl>
          </a:graphicData>
        </a:graphic>
      </p:graphicFrame>
    </p:spTree>
    <p:extLst>
      <p:ext uri="{BB962C8B-B14F-4D97-AF65-F5344CB8AC3E}">
        <p14:creationId xmlns:p14="http://schemas.microsoft.com/office/powerpoint/2010/main" val="2968108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838200" y="963877"/>
            <a:ext cx="3494362" cy="4930246"/>
          </a:xfrm>
        </p:spPr>
        <p:txBody>
          <a:bodyPr>
            <a:normAutofit/>
          </a:bodyPr>
          <a:lstStyle/>
          <a:p>
            <a:pPr algn="r"/>
            <a:r>
              <a:rPr lang="fr-FR">
                <a:solidFill>
                  <a:schemeClr val="accent1"/>
                </a:solidFill>
              </a:rPr>
              <a:t>How to design an inclusive online learning environment?</a:t>
            </a:r>
          </a:p>
        </p:txBody>
      </p:sp>
      <p:sp>
        <p:nvSpPr>
          <p:cNvPr id="3" name="Espace réservé du contenu 2"/>
          <p:cNvSpPr>
            <a:spLocks noGrp="1"/>
          </p:cNvSpPr>
          <p:nvPr>
            <p:ph idx="1"/>
          </p:nvPr>
        </p:nvSpPr>
        <p:spPr>
          <a:xfrm>
            <a:off x="4976031" y="963877"/>
            <a:ext cx="6377769" cy="4930246"/>
          </a:xfrm>
        </p:spPr>
        <p:txBody>
          <a:bodyPr anchor="ctr">
            <a:normAutofit/>
          </a:bodyPr>
          <a:lstStyle/>
          <a:p>
            <a:r>
              <a:rPr lang="en-CA" sz="2400" dirty="0"/>
              <a:t>In some regards, online learning environments are intrinsically inclusive.</a:t>
            </a:r>
          </a:p>
          <a:p>
            <a:pPr lvl="1"/>
            <a:r>
              <a:rPr lang="en-CA" dirty="0"/>
              <a:t>In an </a:t>
            </a:r>
            <a:r>
              <a:rPr lang="en-CA" b="1" dirty="0"/>
              <a:t>asynchronous</a:t>
            </a:r>
            <a:r>
              <a:rPr lang="en-CA" dirty="0"/>
              <a:t> environment, many elements that may initiate disability are </a:t>
            </a:r>
            <a:r>
              <a:rPr lang="en-CA" b="1" u="sng" dirty="0"/>
              <a:t>not present</a:t>
            </a:r>
            <a:r>
              <a:rPr lang="en-CA" dirty="0"/>
              <a:t>: time limits, fixed schedule, evanescence of the teacher’s performance, paper documents.</a:t>
            </a:r>
          </a:p>
          <a:p>
            <a:pPr lvl="1"/>
            <a:r>
              <a:rPr lang="en-CA" dirty="0"/>
              <a:t>In a </a:t>
            </a:r>
            <a:r>
              <a:rPr lang="en-CA" b="1" dirty="0"/>
              <a:t>synchronous</a:t>
            </a:r>
            <a:r>
              <a:rPr lang="en-CA" dirty="0"/>
              <a:t> environment: the time issues come back, but many issues related to space are attenuated. Plus, the advantages of digital documents are present.</a:t>
            </a:r>
          </a:p>
        </p:txBody>
      </p:sp>
    </p:spTree>
    <p:extLst>
      <p:ext uri="{BB962C8B-B14F-4D97-AF65-F5344CB8AC3E}">
        <p14:creationId xmlns:p14="http://schemas.microsoft.com/office/powerpoint/2010/main" val="2773757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838200" y="963877"/>
            <a:ext cx="3494362" cy="4930246"/>
          </a:xfrm>
        </p:spPr>
        <p:txBody>
          <a:bodyPr>
            <a:normAutofit/>
          </a:bodyPr>
          <a:lstStyle/>
          <a:p>
            <a:pPr algn="r"/>
            <a:r>
              <a:rPr lang="fr-FR">
                <a:solidFill>
                  <a:schemeClr val="accent1"/>
                </a:solidFill>
              </a:rPr>
              <a:t>Online learning and UDL</a:t>
            </a:r>
          </a:p>
        </p:txBody>
      </p:sp>
      <p:sp>
        <p:nvSpPr>
          <p:cNvPr id="3" name="Espace réservé du contenu 2"/>
          <p:cNvSpPr>
            <a:spLocks noGrp="1"/>
          </p:cNvSpPr>
          <p:nvPr>
            <p:ph idx="1"/>
          </p:nvPr>
        </p:nvSpPr>
        <p:spPr>
          <a:xfrm>
            <a:off x="4976031" y="963877"/>
            <a:ext cx="6377769" cy="4930246"/>
          </a:xfrm>
        </p:spPr>
        <p:txBody>
          <a:bodyPr anchor="ctr">
            <a:normAutofit/>
          </a:bodyPr>
          <a:lstStyle/>
          <a:p>
            <a:r>
              <a:rPr lang="fr-FR" sz="2400"/>
              <a:t>Universal Design for Learning</a:t>
            </a:r>
          </a:p>
          <a:p>
            <a:r>
              <a:rPr lang="fr-FR" sz="2400"/>
              <a:t>UDL guidelines</a:t>
            </a:r>
          </a:p>
          <a:p>
            <a:r>
              <a:rPr lang="en-CA" sz="2400"/>
              <a:t>Online learning offers many possibilities </a:t>
            </a:r>
          </a:p>
        </p:txBody>
      </p:sp>
    </p:spTree>
    <p:extLst>
      <p:ext uri="{BB962C8B-B14F-4D97-AF65-F5344CB8AC3E}">
        <p14:creationId xmlns:p14="http://schemas.microsoft.com/office/powerpoint/2010/main" val="3094777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Espace réservé du contenu 3"/>
          <p:cNvPicPr>
            <a:picLocks noChangeAspect="1"/>
          </p:cNvPicPr>
          <p:nvPr/>
        </p:nvPicPr>
        <p:blipFill rotWithShape="1">
          <a:blip r:embed="rId2">
            <a:extLst>
              <a:ext uri="{28A0092B-C50C-407E-A947-70E740481C1C}">
                <a14:useLocalDpi xmlns:a14="http://schemas.microsoft.com/office/drawing/2010/main" val="0"/>
              </a:ext>
            </a:extLst>
          </a:blip>
          <a:srcRect l="6277" r="8644" b="-1"/>
          <a:stretch/>
        </p:blipFill>
        <p:spPr>
          <a:xfrm>
            <a:off x="3578087" y="10"/>
            <a:ext cx="8613913" cy="6857990"/>
          </a:xfrm>
          <a:prstGeom prst="rect">
            <a:avLst/>
          </a:prstGeom>
          <a:effectLst/>
        </p:spPr>
      </p:pic>
      <p:sp>
        <p:nvSpPr>
          <p:cNvPr id="2" name="Titre 1"/>
          <p:cNvSpPr>
            <a:spLocks noGrp="1"/>
          </p:cNvSpPr>
          <p:nvPr>
            <p:ph type="title"/>
          </p:nvPr>
        </p:nvSpPr>
        <p:spPr>
          <a:xfrm>
            <a:off x="648930" y="629266"/>
            <a:ext cx="2809888" cy="1676603"/>
          </a:xfrm>
        </p:spPr>
        <p:txBody>
          <a:bodyPr>
            <a:normAutofit fontScale="90000"/>
          </a:bodyPr>
          <a:lstStyle/>
          <a:p>
            <a:r>
              <a:rPr lang="fr-FR" dirty="0"/>
              <a:t>Online </a:t>
            </a:r>
            <a:r>
              <a:rPr lang="fr-FR" dirty="0" err="1"/>
              <a:t>learning</a:t>
            </a:r>
            <a:r>
              <a:rPr lang="fr-FR" dirty="0"/>
              <a:t> and UDL</a:t>
            </a:r>
          </a:p>
        </p:txBody>
      </p:sp>
      <p:sp>
        <p:nvSpPr>
          <p:cNvPr id="9" name="Content Placeholder 8">
            <a:extLst>
              <a:ext uri="{FF2B5EF4-FFF2-40B4-BE49-F238E27FC236}">
                <a16:creationId xmlns:a16="http://schemas.microsoft.com/office/drawing/2014/main" xmlns="" id="{4CFB2DFA-4C11-4B86-AA08-6B6CAFBE12DF}"/>
              </a:ext>
            </a:extLst>
          </p:cNvPr>
          <p:cNvSpPr>
            <a:spLocks noGrp="1"/>
          </p:cNvSpPr>
          <p:nvPr>
            <p:ph idx="1"/>
          </p:nvPr>
        </p:nvSpPr>
        <p:spPr>
          <a:xfrm>
            <a:off x="-331730" y="2531165"/>
            <a:ext cx="3651466" cy="3785419"/>
          </a:xfrm>
        </p:spPr>
        <p:txBody>
          <a:bodyPr>
            <a:normAutofit/>
          </a:bodyPr>
          <a:lstStyle/>
          <a:p>
            <a:endParaRPr lang="en-US" sz="1800"/>
          </a:p>
        </p:txBody>
      </p:sp>
    </p:spTree>
    <p:extLst>
      <p:ext uri="{BB962C8B-B14F-4D97-AF65-F5344CB8AC3E}">
        <p14:creationId xmlns:p14="http://schemas.microsoft.com/office/powerpoint/2010/main" val="3679274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838200" y="963877"/>
            <a:ext cx="3494362" cy="4930246"/>
          </a:xfrm>
        </p:spPr>
        <p:txBody>
          <a:bodyPr>
            <a:normAutofit/>
          </a:bodyPr>
          <a:lstStyle/>
          <a:p>
            <a:pPr algn="r"/>
            <a:r>
              <a:rPr lang="fr-FR">
                <a:solidFill>
                  <a:schemeClr val="accent1"/>
                </a:solidFill>
              </a:rPr>
              <a:t>New barriers, new solutions</a:t>
            </a:r>
          </a:p>
        </p:txBody>
      </p:sp>
      <p:sp>
        <p:nvSpPr>
          <p:cNvPr id="3" name="Espace réservé du contenu 2"/>
          <p:cNvSpPr>
            <a:spLocks noGrp="1"/>
          </p:cNvSpPr>
          <p:nvPr>
            <p:ph idx="1"/>
          </p:nvPr>
        </p:nvSpPr>
        <p:spPr>
          <a:xfrm>
            <a:off x="4976031" y="963877"/>
            <a:ext cx="6377769" cy="4930246"/>
          </a:xfrm>
        </p:spPr>
        <p:txBody>
          <a:bodyPr anchor="ctr">
            <a:normAutofit/>
          </a:bodyPr>
          <a:lstStyle/>
          <a:p>
            <a:r>
              <a:rPr lang="en-CA" sz="2400" dirty="0" smtClean="0"/>
              <a:t>Digital fracture, again. (</a:t>
            </a:r>
            <a:r>
              <a:rPr lang="en-CA" sz="2400" dirty="0" err="1" smtClean="0">
                <a:hlinkClick r:id="rId2"/>
              </a:rPr>
              <a:t>Burgstahler</a:t>
            </a:r>
            <a:r>
              <a:rPr lang="en-CA" sz="2400" dirty="0" smtClean="0">
                <a:hlinkClick r:id="rId2"/>
              </a:rPr>
              <a:t>, 2005</a:t>
            </a:r>
            <a:r>
              <a:rPr lang="en-CA" sz="2400" dirty="0" smtClean="0"/>
              <a:t>)</a:t>
            </a:r>
          </a:p>
          <a:p>
            <a:pPr lvl="1"/>
            <a:r>
              <a:rPr lang="en-CA" dirty="0" smtClean="0"/>
              <a:t>Access to computers or the Internet (1st fracture)</a:t>
            </a:r>
          </a:p>
          <a:p>
            <a:pPr lvl="1"/>
            <a:r>
              <a:rPr lang="en-CA" dirty="0" smtClean="0"/>
              <a:t>Access to accessible content</a:t>
            </a:r>
          </a:p>
          <a:p>
            <a:pPr lvl="2"/>
            <a:r>
              <a:rPr lang="en-CA" sz="2400" dirty="0" err="1" smtClean="0"/>
              <a:t>Exemples</a:t>
            </a:r>
            <a:r>
              <a:rPr lang="en-CA" sz="2400" dirty="0" smtClean="0"/>
              <a:t>:</a:t>
            </a:r>
          </a:p>
          <a:p>
            <a:pPr lvl="3"/>
            <a:r>
              <a:rPr lang="en-CA" sz="2400" dirty="0" smtClean="0"/>
              <a:t>Videos: subtitled, resumed</a:t>
            </a:r>
          </a:p>
          <a:p>
            <a:pPr lvl="3"/>
            <a:r>
              <a:rPr lang="en-CA" sz="2400" dirty="0" smtClean="0"/>
              <a:t>Web accessibility norms</a:t>
            </a:r>
          </a:p>
          <a:p>
            <a:r>
              <a:rPr lang="en-CA" sz="2400" dirty="0" smtClean="0"/>
              <a:t>Digital agility (</a:t>
            </a:r>
            <a:r>
              <a:rPr lang="en-CA" sz="2400" dirty="0" smtClean="0">
                <a:hlinkClick r:id="rId3"/>
              </a:rPr>
              <a:t>Seale, </a:t>
            </a:r>
            <a:r>
              <a:rPr lang="en-CA" sz="2400" dirty="0" err="1" smtClean="0">
                <a:hlinkClick r:id="rId3"/>
              </a:rPr>
              <a:t>Draffan</a:t>
            </a:r>
            <a:r>
              <a:rPr lang="en-CA" sz="2400" dirty="0" smtClean="0">
                <a:hlinkClick r:id="rId3"/>
              </a:rPr>
              <a:t> et Wald, 2010</a:t>
            </a:r>
            <a:r>
              <a:rPr lang="en-CA" sz="2400" dirty="0" smtClean="0"/>
              <a:t>). </a:t>
            </a:r>
          </a:p>
          <a:p>
            <a:pPr lvl="1"/>
            <a:r>
              <a:rPr lang="en-CA" dirty="0" smtClean="0"/>
              <a:t>Empowerment through personalization; “hack culture”  </a:t>
            </a:r>
            <a:endParaRPr lang="en-CA" dirty="0"/>
          </a:p>
        </p:txBody>
      </p:sp>
    </p:spTree>
    <p:extLst>
      <p:ext uri="{BB962C8B-B14F-4D97-AF65-F5344CB8AC3E}">
        <p14:creationId xmlns:p14="http://schemas.microsoft.com/office/powerpoint/2010/main" val="3079400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838200" y="963877"/>
            <a:ext cx="3494362" cy="4930246"/>
          </a:xfrm>
        </p:spPr>
        <p:txBody>
          <a:bodyPr>
            <a:normAutofit/>
          </a:bodyPr>
          <a:lstStyle/>
          <a:p>
            <a:pPr algn="r"/>
            <a:r>
              <a:rPr lang="fr-FR">
                <a:solidFill>
                  <a:schemeClr val="accent1"/>
                </a:solidFill>
              </a:rPr>
              <a:t>Research at CRISPESH</a:t>
            </a:r>
          </a:p>
        </p:txBody>
      </p:sp>
      <p:sp>
        <p:nvSpPr>
          <p:cNvPr id="3" name="Espace réservé du contenu 2"/>
          <p:cNvSpPr>
            <a:spLocks noGrp="1"/>
          </p:cNvSpPr>
          <p:nvPr>
            <p:ph idx="1"/>
          </p:nvPr>
        </p:nvSpPr>
        <p:spPr>
          <a:xfrm>
            <a:off x="4976031" y="963877"/>
            <a:ext cx="6377769" cy="4930246"/>
          </a:xfrm>
        </p:spPr>
        <p:txBody>
          <a:bodyPr anchor="ctr">
            <a:normAutofit/>
          </a:bodyPr>
          <a:lstStyle/>
          <a:p>
            <a:r>
              <a:rPr lang="fr-FR" sz="2400" dirty="0"/>
              <a:t>PERFORMA </a:t>
            </a:r>
            <a:r>
              <a:rPr lang="fr-FR" sz="2400" dirty="0" err="1"/>
              <a:t>grant</a:t>
            </a:r>
            <a:r>
              <a:rPr lang="fr-FR" sz="2400" dirty="0"/>
              <a:t> : </a:t>
            </a:r>
            <a:r>
              <a:rPr lang="fr-CA" sz="2400" i="1" dirty="0"/>
              <a:t>Pour un usage inclusif des TICE.</a:t>
            </a:r>
            <a:endParaRPr lang="fr-FR" sz="2400" i="1" dirty="0"/>
          </a:p>
          <a:p>
            <a:r>
              <a:rPr lang="fr-FR" sz="2400" dirty="0" smtClean="0"/>
              <a:t>PAREA: </a:t>
            </a:r>
            <a:r>
              <a:rPr lang="fr-FR" sz="2400" dirty="0" err="1" smtClean="0"/>
              <a:t>project</a:t>
            </a:r>
            <a:r>
              <a:rPr lang="fr-FR" sz="2400" dirty="0" smtClean="0"/>
              <a:t> for 2019.</a:t>
            </a:r>
            <a:endParaRPr lang="fr-FR" sz="2400" dirty="0"/>
          </a:p>
        </p:txBody>
      </p:sp>
    </p:spTree>
    <p:extLst>
      <p:ext uri="{BB962C8B-B14F-4D97-AF65-F5344CB8AC3E}">
        <p14:creationId xmlns:p14="http://schemas.microsoft.com/office/powerpoint/2010/main" val="3306326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838200" y="963877"/>
            <a:ext cx="3494362" cy="4930246"/>
          </a:xfrm>
        </p:spPr>
        <p:txBody>
          <a:bodyPr>
            <a:normAutofit/>
          </a:bodyPr>
          <a:lstStyle/>
          <a:p>
            <a:pPr algn="r"/>
            <a:r>
              <a:rPr lang="fr-FR">
                <a:solidFill>
                  <a:schemeClr val="accent1"/>
                </a:solidFill>
              </a:rPr>
              <a:t>Thank you!</a:t>
            </a:r>
          </a:p>
        </p:txBody>
      </p:sp>
      <p:sp>
        <p:nvSpPr>
          <p:cNvPr id="3" name="Espace réservé du contenu 2"/>
          <p:cNvSpPr>
            <a:spLocks noGrp="1"/>
          </p:cNvSpPr>
          <p:nvPr>
            <p:ph idx="1"/>
          </p:nvPr>
        </p:nvSpPr>
        <p:spPr>
          <a:xfrm>
            <a:off x="4976031" y="963877"/>
            <a:ext cx="6377769" cy="4930246"/>
          </a:xfrm>
        </p:spPr>
        <p:txBody>
          <a:bodyPr anchor="ctr">
            <a:normAutofit/>
          </a:bodyPr>
          <a:lstStyle/>
          <a:p>
            <a:pPr marL="0" indent="0">
              <a:buNone/>
            </a:pPr>
            <a:r>
              <a:rPr lang="fr-CA" sz="2400" dirty="0"/>
              <a:t>Paul Turcotte</a:t>
            </a:r>
            <a:endParaRPr lang="fr-FR" sz="2400" dirty="0"/>
          </a:p>
          <a:p>
            <a:pPr marL="0" indent="0">
              <a:buNone/>
            </a:pPr>
            <a:r>
              <a:rPr lang="fr-FR" sz="2400" dirty="0">
                <a:hlinkClick r:id="rId2"/>
              </a:rPr>
              <a:t>pturcotte@cvm.qc.ca</a:t>
            </a:r>
            <a:endParaRPr lang="fr-FR" sz="2400" dirty="0"/>
          </a:p>
          <a:p>
            <a:pPr marL="0" indent="0">
              <a:buNone/>
            </a:pPr>
            <a:r>
              <a:rPr lang="fr-FR" sz="2400" dirty="0" smtClean="0"/>
              <a:t>Powerpoint </a:t>
            </a:r>
            <a:r>
              <a:rPr lang="fr-FR" sz="2400" dirty="0" err="1" smtClean="0"/>
              <a:t>here</a:t>
            </a:r>
            <a:r>
              <a:rPr lang="fr-FR" sz="2400" dirty="0" smtClean="0"/>
              <a:t>: </a:t>
            </a:r>
            <a:endParaRPr lang="fr-FR" sz="2400" dirty="0"/>
          </a:p>
        </p:txBody>
      </p:sp>
    </p:spTree>
    <p:extLst>
      <p:ext uri="{BB962C8B-B14F-4D97-AF65-F5344CB8AC3E}">
        <p14:creationId xmlns:p14="http://schemas.microsoft.com/office/powerpoint/2010/main" val="1330242644"/>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259</Words>
  <Application>Microsoft Office PowerPoint</Application>
  <PresentationFormat>Widescreen</PresentationFormat>
  <Paragraphs>44</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Thème Office</vt:lpstr>
      <vt:lpstr>Inclusive online learning</vt:lpstr>
      <vt:lpstr>What is inclusive teaching?</vt:lpstr>
      <vt:lpstr>In this model, what creates disability?</vt:lpstr>
      <vt:lpstr>How to design an inclusive online learning environment?</vt:lpstr>
      <vt:lpstr>Online learning and UDL</vt:lpstr>
      <vt:lpstr>Online learning and UDL</vt:lpstr>
      <vt:lpstr>New barriers, new solutions</vt:lpstr>
      <vt:lpstr>Research at CRISPESH</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Inclusive online learning</dc:title>
  <dc:creator>Turcotte Paul</dc:creator>
  <cp:lastModifiedBy>Rafael Scapin</cp:lastModifiedBy>
  <cp:revision>10</cp:revision>
  <dcterms:created xsi:type="dcterms:W3CDTF">2018-05-15T14:28:34Z</dcterms:created>
  <dcterms:modified xsi:type="dcterms:W3CDTF">2018-10-30T19:20:17Z</dcterms:modified>
</cp:coreProperties>
</file>