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drawings/drawing2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369" r:id="rId2"/>
    <p:sldId id="525" r:id="rId3"/>
    <p:sldId id="526" r:id="rId4"/>
    <p:sldId id="527" r:id="rId5"/>
    <p:sldId id="418" r:id="rId6"/>
    <p:sldId id="466" r:id="rId7"/>
    <p:sldId id="521" r:id="rId8"/>
    <p:sldId id="528" r:id="rId9"/>
    <p:sldId id="524" r:id="rId10"/>
    <p:sldId id="529" r:id="rId11"/>
    <p:sldId id="522" r:id="rId12"/>
    <p:sldId id="530" r:id="rId13"/>
    <p:sldId id="523" r:id="rId14"/>
    <p:sldId id="477" r:id="rId15"/>
    <p:sldId id="460" r:id="rId16"/>
    <p:sldId id="531" r:id="rId17"/>
    <p:sldId id="491" r:id="rId18"/>
  </p:sldIdLst>
  <p:sldSz cx="9144000" cy="6858000" type="screen4x3"/>
  <p:notesSz cx="7315200" cy="96012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80" userDrawn="1">
          <p15:clr>
            <a:srgbClr val="A4A3A4"/>
          </p15:clr>
        </p15:guide>
        <p15:guide id="2" pos="2135" userDrawn="1">
          <p15:clr>
            <a:srgbClr val="A4A3A4"/>
          </p15:clr>
        </p15:guide>
        <p15:guide id="3" orient="horz" pos="2918" userDrawn="1">
          <p15:clr>
            <a:srgbClr val="A4A3A4"/>
          </p15:clr>
        </p15:guide>
        <p15:guide id="4" pos="2160" userDrawn="1">
          <p15:clr>
            <a:srgbClr val="A4A3A4"/>
          </p15:clr>
        </p15:guide>
        <p15:guide id="5" orient="horz" pos="3089">
          <p15:clr>
            <a:srgbClr val="A4A3A4"/>
          </p15:clr>
        </p15:guide>
        <p15:guide id="6" orient="horz" pos="3025">
          <p15:clr>
            <a:srgbClr val="A4A3A4"/>
          </p15:clr>
        </p15:guide>
        <p15:guide id="7" pos="2277">
          <p15:clr>
            <a:srgbClr val="A4A3A4"/>
          </p15:clr>
        </p15:guide>
        <p15:guide id="8" pos="230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tricia Guay" initials="PG" lastIdx="20" clrIdx="0">
    <p:extLst>
      <p:ext uri="{19B8F6BF-5375-455C-9EA6-DF929625EA0E}">
        <p15:presenceInfo xmlns:p15="http://schemas.microsoft.com/office/powerpoint/2012/main" userId="Patricia Gu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D1"/>
    <a:srgbClr val="D0D8E8"/>
    <a:srgbClr val="595959"/>
    <a:srgbClr val="4F81BD"/>
    <a:srgbClr val="590000"/>
    <a:srgbClr val="D6D6D6"/>
    <a:srgbClr val="FAFAFA"/>
    <a:srgbClr val="E9EDF4"/>
    <a:srgbClr val="000000"/>
    <a:srgbClr val="006D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23" autoAdjust="0"/>
    <p:restoredTop sz="69557" autoAdjust="0"/>
  </p:normalViewPr>
  <p:slideViewPr>
    <p:cSldViewPr>
      <p:cViewPr varScale="1">
        <p:scale>
          <a:sx n="52" d="100"/>
          <a:sy n="52" d="100"/>
        </p:scale>
        <p:origin x="179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317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1128" y="60"/>
      </p:cViewPr>
      <p:guideLst>
        <p:guide orient="horz" pos="2980"/>
        <p:guide pos="2135"/>
        <p:guide orient="horz" pos="2918"/>
        <p:guide pos="2160"/>
        <p:guide orient="horz" pos="3089"/>
        <p:guide orient="horz" pos="3025"/>
        <p:guide pos="2277"/>
        <p:guide pos="23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&#233;phanie\Documents\St&#233;phanie\CAD\CRIFPE%202017\Graphs_D+_CRIFPE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2.xml"/><Relationship Id="rId4" Type="http://schemas.openxmlformats.org/officeDocument/2006/relationships/oleObject" Target="../embeddings/oleObject1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2.bin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../embeddings/oleObject3.bin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../embeddings/oleObject4.bin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FROYO\CAD\USAGERS\SFACCHIN\-%20Stephanie\Parea\2015\Donn&#233;es\Extraction%20septembre%202017\DONNEES%20FINALES\analyse%20du%20rapport\Tableaux_OB1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89D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mpact" panose="020B080603090205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Feuil1!$L$1:$O$1</c:f>
              <c:strCache>
                <c:ptCount val="4"/>
                <c:pt idx="0">
                  <c:v>Tâche</c:v>
                </c:pt>
                <c:pt idx="1">
                  <c:v>Processus</c:v>
                </c:pt>
                <c:pt idx="2">
                  <c:v>Métacognitif</c:v>
                </c:pt>
                <c:pt idx="3">
                  <c:v>Personnel et émotionnel</c:v>
                </c:pt>
              </c:strCache>
            </c:strRef>
          </c:cat>
          <c:val>
            <c:numRef>
              <c:f>Feuil1!$L$2:$O$2</c:f>
              <c:numCache>
                <c:formatCode>0.0%</c:formatCode>
                <c:ptCount val="4"/>
                <c:pt idx="0">
                  <c:v>0.76400000000000001</c:v>
                </c:pt>
                <c:pt idx="1">
                  <c:v>0.2</c:v>
                </c:pt>
                <c:pt idx="2">
                  <c:v>3.2000000000000001E-2</c:v>
                </c:pt>
                <c:pt idx="3">
                  <c:v>4.0000000000000001E-3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E14-4F7B-94E0-0AB11FD35D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56987696"/>
        <c:axId val="456988088"/>
      </c:barChart>
      <c:catAx>
        <c:axId val="456987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Impact" panose="020B0806030902050204" pitchFamily="34" charset="0"/>
                <a:ea typeface="+mn-ea"/>
                <a:cs typeface="+mn-cs"/>
              </a:defRPr>
            </a:pPr>
            <a:endParaRPr lang="en-US"/>
          </a:p>
        </c:txPr>
        <c:crossAx val="456988088"/>
        <c:crosses val="autoZero"/>
        <c:auto val="1"/>
        <c:lblAlgn val="ctr"/>
        <c:lblOffset val="100"/>
        <c:noMultiLvlLbl val="0"/>
      </c:catAx>
      <c:valAx>
        <c:axId val="456988088"/>
        <c:scaling>
          <c:orientation val="minMax"/>
        </c:scaling>
        <c:delete val="1"/>
        <c:axPos val="l"/>
        <c:numFmt formatCode="0%" sourceLinked="0"/>
        <c:majorTickMark val="none"/>
        <c:minorTickMark val="none"/>
        <c:tickLblPos val="nextTo"/>
        <c:crossAx val="456987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sz="1000" i="1"/>
              <a:t>χ2</a:t>
            </a:r>
            <a:r>
              <a:rPr lang="el-GR" sz="1000"/>
              <a:t> (2, </a:t>
            </a:r>
            <a:r>
              <a:rPr lang="fr-CA" sz="1000" i="1"/>
              <a:t>n</a:t>
            </a:r>
            <a:r>
              <a:rPr lang="fr-CA" sz="1000"/>
              <a:t> = 113) = 6,27; </a:t>
            </a:r>
            <a:r>
              <a:rPr lang="fr-CA" sz="1000" i="1"/>
              <a:t>p</a:t>
            </a:r>
            <a:r>
              <a:rPr lang="fr-CA" sz="1000"/>
              <a:t> &lt;,05; </a:t>
            </a:r>
            <a:r>
              <a:rPr lang="fr-CA" sz="1000" i="1"/>
              <a:t>phi</a:t>
            </a:r>
            <a:r>
              <a:rPr lang="fr-CA" sz="1000"/>
              <a:t> = 0,24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266671147262101"/>
          <c:y val="5.0925944294102299E-2"/>
          <c:w val="0.85750306211723504"/>
          <c:h val="0.789290609507145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[Tableaux_OB1.xlsx]Feuil2!$L$7</c:f>
              <c:strCache>
                <c:ptCount val="1"/>
                <c:pt idx="0">
                  <c:v>Abandon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mpact" panose="020B080603090205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[Tableaux_OB1.xlsx]Feuil2!$J$8:$K$11</c:f>
              <c:strCache>
                <c:ptCount val="3"/>
                <c:pt idx="0">
                  <c:v>Groupe
expérimental</c:v>
                </c:pt>
                <c:pt idx="2">
                  <c:v>Groupe témoin</c:v>
                </c:pt>
              </c:strCache>
            </c:strRef>
          </c:cat>
          <c:val>
            <c:numRef>
              <c:f>[Tableaux_OB1.xlsx]Feuil2!$L$8:$L$11</c:f>
              <c:numCache>
                <c:formatCode>General</c:formatCode>
                <c:ptCount val="4"/>
                <c:pt idx="0" formatCode="###0.0%">
                  <c:v>0.26760563380281699</c:v>
                </c:pt>
                <c:pt idx="2" formatCode="###0.0%">
                  <c:v>0.5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C7A-44E8-A796-B67ADF816B8C}"/>
            </c:ext>
          </c:extLst>
        </c:ser>
        <c:ser>
          <c:idx val="1"/>
          <c:order val="1"/>
          <c:tx>
            <c:strRef>
              <c:f>[Tableaux_OB1.xlsx]Feuil2!$M$7</c:f>
              <c:strCache>
                <c:ptCount val="1"/>
                <c:pt idx="0">
                  <c:v>Échec</c:v>
                </c:pt>
              </c:strCache>
            </c:strRef>
          </c:tx>
          <c:spPr>
            <a:solidFill>
              <a:srgbClr val="E5033D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mpact" panose="020B080603090205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[Tableaux_OB1.xlsx]Feuil2!$J$8:$K$11</c:f>
              <c:strCache>
                <c:ptCount val="3"/>
                <c:pt idx="0">
                  <c:v>Groupe
expérimental</c:v>
                </c:pt>
                <c:pt idx="2">
                  <c:v>Groupe témoin</c:v>
                </c:pt>
              </c:strCache>
            </c:strRef>
          </c:cat>
          <c:val>
            <c:numRef>
              <c:f>[Tableaux_OB1.xlsx]Feuil2!$M$8:$M$11</c:f>
              <c:numCache>
                <c:formatCode>General</c:formatCode>
                <c:ptCount val="4"/>
                <c:pt idx="0" formatCode="###0.0%">
                  <c:v>0.22535211267605601</c:v>
                </c:pt>
                <c:pt idx="2" formatCode="###0.0%">
                  <c:v>0.16666666666666699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C7A-44E8-A796-B67ADF816B8C}"/>
            </c:ext>
          </c:extLst>
        </c:ser>
        <c:ser>
          <c:idx val="2"/>
          <c:order val="2"/>
          <c:tx>
            <c:strRef>
              <c:f>[Tableaux_OB1.xlsx]Feuil2!$N$7</c:f>
              <c:strCache>
                <c:ptCount val="1"/>
                <c:pt idx="0">
                  <c:v>Réussite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mpact" panose="020B080603090205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[Tableaux_OB1.xlsx]Feuil2!$J$8:$K$11</c:f>
              <c:strCache>
                <c:ptCount val="3"/>
                <c:pt idx="0">
                  <c:v>Groupe
expérimental</c:v>
                </c:pt>
                <c:pt idx="2">
                  <c:v>Groupe témoin</c:v>
                </c:pt>
              </c:strCache>
            </c:strRef>
          </c:cat>
          <c:val>
            <c:numRef>
              <c:f>[Tableaux_OB1.xlsx]Feuil2!$N$8:$N$11</c:f>
              <c:numCache>
                <c:formatCode>General</c:formatCode>
                <c:ptCount val="4"/>
                <c:pt idx="0" formatCode="###0.0%">
                  <c:v>0.50704225352112697</c:v>
                </c:pt>
                <c:pt idx="2" formatCode="###0.0%">
                  <c:v>0.33333333333333298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C7A-44E8-A796-B67ADF816B8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60176200"/>
        <c:axId val="460176592"/>
      </c:barChart>
      <c:catAx>
        <c:axId val="460176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Impact" panose="020B0806030902050204" pitchFamily="34" charset="0"/>
                <a:ea typeface="+mn-ea"/>
                <a:cs typeface="+mn-cs"/>
              </a:defRPr>
            </a:pPr>
            <a:endParaRPr lang="en-US"/>
          </a:p>
        </c:txPr>
        <c:crossAx val="460176592"/>
        <c:crosses val="autoZero"/>
        <c:auto val="1"/>
        <c:lblAlgn val="ctr"/>
        <c:lblOffset val="100"/>
        <c:noMultiLvlLbl val="0"/>
      </c:catAx>
      <c:valAx>
        <c:axId val="460176592"/>
        <c:scaling>
          <c:orientation val="minMax"/>
          <c:min val="0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Impact" panose="020B0806030902050204" pitchFamily="34" charset="0"/>
                <a:ea typeface="+mn-ea"/>
                <a:cs typeface="+mn-cs"/>
              </a:defRPr>
            </a:pPr>
            <a:endParaRPr lang="en-US"/>
          </a:p>
        </c:txPr>
        <c:crossAx val="460176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Impact" panose="020B080603090205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[Tableaux_OB1.xlsx]Feuil5!$B$22</c:f>
              <c:strCache>
                <c:ptCount val="1"/>
                <c:pt idx="0">
                  <c:v>Devoir+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beve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mpact" panose="020B080603090205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[Tableaux_OB1.xlsx]Feuil5!$C$21:$I$21</c:f>
              <c:strCache>
                <c:ptCount val="7"/>
                <c:pt idx="0">
                  <c:v>Devoir1</c:v>
                </c:pt>
                <c:pt idx="1">
                  <c:v>Devoir2</c:v>
                </c:pt>
                <c:pt idx="2">
                  <c:v>Devoir3</c:v>
                </c:pt>
                <c:pt idx="3">
                  <c:v>Devoir4</c:v>
                </c:pt>
                <c:pt idx="5">
                  <c:v>Examen</c:v>
                </c:pt>
                <c:pt idx="6">
                  <c:v>Note au cours</c:v>
                </c:pt>
              </c:strCache>
            </c:strRef>
          </c:cat>
          <c:val>
            <c:numRef>
              <c:f>[Tableaux_OB1.xlsx]Feuil5!$C$22:$I$22</c:f>
              <c:numCache>
                <c:formatCode>General</c:formatCode>
                <c:ptCount val="7"/>
                <c:pt idx="0">
                  <c:v>83.26</c:v>
                </c:pt>
                <c:pt idx="1">
                  <c:v>84.99</c:v>
                </c:pt>
                <c:pt idx="2">
                  <c:v>82.47</c:v>
                </c:pt>
                <c:pt idx="3">
                  <c:v>80.510000000000005</c:v>
                </c:pt>
                <c:pt idx="5">
                  <c:v>57.39</c:v>
                </c:pt>
                <c:pt idx="6">
                  <c:v>70.650000000000006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334A-4B58-9F4E-09B72D7F6B77}"/>
            </c:ext>
          </c:extLst>
        </c:ser>
        <c:ser>
          <c:idx val="1"/>
          <c:order val="1"/>
          <c:tx>
            <c:strRef>
              <c:f>[Tableaux_OB1.xlsx]Feuil5!$B$23</c:f>
              <c:strCache>
                <c:ptCount val="1"/>
                <c:pt idx="0">
                  <c:v>Groupe témoin</c:v>
                </c:pt>
              </c:strCache>
            </c:strRef>
          </c:tx>
          <c:spPr>
            <a:ln w="28575" cap="rnd">
              <a:solidFill>
                <a:srgbClr val="E5033D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E5033D"/>
              </a:solidFill>
              <a:ln w="9525">
                <a:solidFill>
                  <a:srgbClr val="E5033D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mpact" panose="020B080603090205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[Tableaux_OB1.xlsx]Feuil5!$C$21:$I$21</c:f>
              <c:strCache>
                <c:ptCount val="7"/>
                <c:pt idx="0">
                  <c:v>Devoir1</c:v>
                </c:pt>
                <c:pt idx="1">
                  <c:v>Devoir2</c:v>
                </c:pt>
                <c:pt idx="2">
                  <c:v>Devoir3</c:v>
                </c:pt>
                <c:pt idx="3">
                  <c:v>Devoir4</c:v>
                </c:pt>
                <c:pt idx="5">
                  <c:v>Examen</c:v>
                </c:pt>
                <c:pt idx="6">
                  <c:v>Note au cours</c:v>
                </c:pt>
              </c:strCache>
            </c:strRef>
          </c:cat>
          <c:val>
            <c:numRef>
              <c:f>[Tableaux_OB1.xlsx]Feuil5!$C$23:$I$23</c:f>
              <c:numCache>
                <c:formatCode>General</c:formatCode>
                <c:ptCount val="7"/>
                <c:pt idx="0">
                  <c:v>75.88</c:v>
                </c:pt>
                <c:pt idx="1">
                  <c:v>83.06</c:v>
                </c:pt>
                <c:pt idx="2">
                  <c:v>80.540000000000006</c:v>
                </c:pt>
                <c:pt idx="3">
                  <c:v>74.150000000000006</c:v>
                </c:pt>
                <c:pt idx="5">
                  <c:v>55.07</c:v>
                </c:pt>
                <c:pt idx="6">
                  <c:v>67.64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334A-4B58-9F4E-09B72D7F6B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0177376"/>
        <c:axId val="460177768"/>
      </c:lineChart>
      <c:catAx>
        <c:axId val="460177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Impact" panose="020B0806030902050204" pitchFamily="34" charset="0"/>
                <a:ea typeface="+mn-ea"/>
                <a:cs typeface="+mn-cs"/>
              </a:defRPr>
            </a:pPr>
            <a:endParaRPr lang="en-US"/>
          </a:p>
        </c:txPr>
        <c:crossAx val="460177768"/>
        <c:crosses val="autoZero"/>
        <c:auto val="1"/>
        <c:lblAlgn val="ctr"/>
        <c:lblOffset val="100"/>
        <c:noMultiLvlLbl val="0"/>
      </c:catAx>
      <c:valAx>
        <c:axId val="460177768"/>
        <c:scaling>
          <c:orientation val="minMax"/>
          <c:min val="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Impact" panose="020B0806030902050204" pitchFamily="34" charset="0"/>
                <a:ea typeface="+mn-ea"/>
                <a:cs typeface="+mn-cs"/>
              </a:defRPr>
            </a:pPr>
            <a:endParaRPr lang="en-US"/>
          </a:p>
        </c:txPr>
        <c:crossAx val="460177376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Impact" panose="020B080603090205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sz="1000" i="1"/>
              <a:t>χ</a:t>
            </a:r>
            <a:r>
              <a:rPr lang="el-GR" sz="1000" i="1" baseline="30000"/>
              <a:t>2</a:t>
            </a:r>
            <a:r>
              <a:rPr lang="el-GR" sz="1000"/>
              <a:t> (2, </a:t>
            </a:r>
            <a:r>
              <a:rPr lang="fr-CA" sz="1000" i="1"/>
              <a:t>n</a:t>
            </a:r>
            <a:r>
              <a:rPr lang="fr-CA" sz="1000"/>
              <a:t> = 198) = 7,10; </a:t>
            </a:r>
            <a:r>
              <a:rPr lang="fr-CA" sz="1000" i="1"/>
              <a:t>p</a:t>
            </a:r>
            <a:r>
              <a:rPr lang="fr-CA" sz="1000"/>
              <a:t> &lt; 0,05; </a:t>
            </a:r>
            <a:r>
              <a:rPr lang="fr-CA" sz="1000" i="1"/>
              <a:t>phi</a:t>
            </a:r>
            <a:r>
              <a:rPr lang="fr-CA" sz="1000"/>
              <a:t> = 0,19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266671147262101"/>
          <c:y val="5.0925944294102299E-2"/>
          <c:w val="0.85750306211723504"/>
          <c:h val="0.789290609507145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[Tableaux_OB1.xlsx]Feuil7!$K$17</c:f>
              <c:strCache>
                <c:ptCount val="1"/>
                <c:pt idx="0">
                  <c:v>Abandon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mpact" panose="020B080603090205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[Tableaux_OB1.xlsx]Feuil7!$I$18:$J$20</c:f>
              <c:strCache>
                <c:ptCount val="3"/>
                <c:pt idx="0">
                  <c:v>Audio</c:v>
                </c:pt>
                <c:pt idx="1">
                  <c:v>Vidéo</c:v>
                </c:pt>
                <c:pt idx="2">
                  <c:v>Visioconférence</c:v>
                </c:pt>
              </c:strCache>
            </c:strRef>
          </c:cat>
          <c:val>
            <c:numRef>
              <c:f>[Tableaux_OB1.xlsx]Feuil7!$K$18:$K$20</c:f>
              <c:numCache>
                <c:formatCode>###0.0%</c:formatCode>
                <c:ptCount val="3"/>
                <c:pt idx="0">
                  <c:v>0.38144329896907198</c:v>
                </c:pt>
                <c:pt idx="1">
                  <c:v>0.316831683168317</c:v>
                </c:pt>
                <c:pt idx="2">
                  <c:v>0.71428571428571397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224-4A9A-B0F4-4313D3360F6E}"/>
            </c:ext>
          </c:extLst>
        </c:ser>
        <c:ser>
          <c:idx val="1"/>
          <c:order val="1"/>
          <c:tx>
            <c:strRef>
              <c:f>[Tableaux_OB1.xlsx]Feuil7!$L$17</c:f>
              <c:strCache>
                <c:ptCount val="1"/>
                <c:pt idx="0">
                  <c:v>Échec</c:v>
                </c:pt>
              </c:strCache>
            </c:strRef>
          </c:tx>
          <c:spPr>
            <a:solidFill>
              <a:srgbClr val="E5033D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mpact" panose="020B080603090205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[Tableaux_OB1.xlsx]Feuil7!$I$18:$J$20</c:f>
              <c:strCache>
                <c:ptCount val="3"/>
                <c:pt idx="0">
                  <c:v>Audio</c:v>
                </c:pt>
                <c:pt idx="1">
                  <c:v>Vidéo</c:v>
                </c:pt>
                <c:pt idx="2">
                  <c:v>Visioconférence</c:v>
                </c:pt>
              </c:strCache>
            </c:strRef>
          </c:cat>
          <c:val>
            <c:numRef>
              <c:f>[Tableaux_OB1.xlsx]Feuil7!$L$18:$L$20</c:f>
              <c:numCache>
                <c:formatCode>###0.0%</c:formatCode>
                <c:ptCount val="3"/>
                <c:pt idx="0">
                  <c:v>0.10309278350515499</c:v>
                </c:pt>
                <c:pt idx="1">
                  <c:v>0.24752475247524799</c:v>
                </c:pt>
                <c:pt idx="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224-4A9A-B0F4-4313D3360F6E}"/>
            </c:ext>
          </c:extLst>
        </c:ser>
        <c:ser>
          <c:idx val="2"/>
          <c:order val="2"/>
          <c:tx>
            <c:strRef>
              <c:f>[Tableaux_OB1.xlsx]Feuil7!$M$17</c:f>
              <c:strCache>
                <c:ptCount val="1"/>
                <c:pt idx="0">
                  <c:v>Réussite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mpact" panose="020B080603090205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[Tableaux_OB1.xlsx]Feuil7!$I$18:$J$20</c:f>
              <c:strCache>
                <c:ptCount val="3"/>
                <c:pt idx="0">
                  <c:v>Audio</c:v>
                </c:pt>
                <c:pt idx="1">
                  <c:v>Vidéo</c:v>
                </c:pt>
                <c:pt idx="2">
                  <c:v>Visioconférence</c:v>
                </c:pt>
              </c:strCache>
            </c:strRef>
          </c:cat>
          <c:val>
            <c:numRef>
              <c:f>[Tableaux_OB1.xlsx]Feuil7!$M$18:$M$20</c:f>
              <c:numCache>
                <c:formatCode>###0.0%</c:formatCode>
                <c:ptCount val="3"/>
                <c:pt idx="0">
                  <c:v>0.51546391752577303</c:v>
                </c:pt>
                <c:pt idx="1">
                  <c:v>0.43564356435643597</c:v>
                </c:pt>
                <c:pt idx="2">
                  <c:v>0.28571428571428598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224-4A9A-B0F4-4313D3360F6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60178160"/>
        <c:axId val="461123656"/>
      </c:barChart>
      <c:catAx>
        <c:axId val="460178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Impact" panose="020B0806030902050204" pitchFamily="34" charset="0"/>
                <a:ea typeface="+mn-ea"/>
                <a:cs typeface="+mn-cs"/>
              </a:defRPr>
            </a:pPr>
            <a:endParaRPr lang="en-US"/>
          </a:p>
        </c:txPr>
        <c:crossAx val="461123656"/>
        <c:crosses val="autoZero"/>
        <c:auto val="1"/>
        <c:lblAlgn val="ctr"/>
        <c:lblOffset val="100"/>
        <c:noMultiLvlLbl val="0"/>
      </c:catAx>
      <c:valAx>
        <c:axId val="461123656"/>
        <c:scaling>
          <c:orientation val="minMax"/>
          <c:min val="0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Impact" panose="020B0806030902050204" pitchFamily="34" charset="0"/>
                <a:ea typeface="+mn-ea"/>
                <a:cs typeface="+mn-cs"/>
              </a:defRPr>
            </a:pPr>
            <a:endParaRPr lang="en-US"/>
          </a:p>
        </c:txPr>
        <c:crossAx val="460178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1354585885097697"/>
          <c:y val="0.12452907444688199"/>
          <c:w val="0.123574246060928"/>
          <c:h val="0.2678245182699400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Impact" panose="020B080603090205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Impact" panose="020B0806030902050204" pitchFamily="34" charset="0"/>
                <a:ea typeface="+mn-ea"/>
                <a:cs typeface="+mn-cs"/>
              </a:defRPr>
            </a:pPr>
            <a:r>
              <a:rPr lang="fr-CA" sz="1200">
                <a:latin typeface="Impact" panose="020B0806030902050204" pitchFamily="34" charset="0"/>
              </a:rPr>
              <a:t>To what extent are you satisfied with e-feedback?</a:t>
            </a:r>
          </a:p>
        </c:rich>
      </c:tx>
      <c:layout>
        <c:manualLayout>
          <c:xMode val="edge"/>
          <c:yMode val="edge"/>
          <c:x val="0.17521522309711285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Impact" panose="020B080603090205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tint val="5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1A1-40A1-A0AF-75CDBCCE5335}"/>
              </c:ext>
            </c:extLst>
          </c:dPt>
          <c:dPt>
            <c:idx val="1"/>
            <c:bubble3D val="0"/>
            <c:spPr>
              <a:solidFill>
                <a:schemeClr val="accent1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1A1-40A1-A0AF-75CDBCCE5335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1A1-40A1-A0AF-75CDBCCE5335}"/>
              </c:ext>
            </c:extLst>
          </c:dPt>
          <c:dPt>
            <c:idx val="3"/>
            <c:bubble3D val="0"/>
            <c:spPr>
              <a:solidFill>
                <a:schemeClr val="accent1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1A1-40A1-A0AF-75CDBCCE5335}"/>
              </c:ext>
            </c:extLst>
          </c:dPt>
          <c:dPt>
            <c:idx val="4"/>
            <c:bubble3D val="0"/>
            <c:spPr>
              <a:solidFill>
                <a:schemeClr val="accent1">
                  <a:shade val="5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F1A1-40A1-A0AF-75CDBCCE5335}"/>
              </c:ext>
            </c:extLst>
          </c:dPt>
          <c:dLbls>
            <c:dLbl>
              <c:idx val="0"/>
              <c:layout>
                <c:manualLayout>
                  <c:x val="-0.10687228110327039"/>
                  <c:y val="-6.4814814814814839E-2"/>
                </c:manualLayout>
              </c:layout>
              <c:tx>
                <c:rich>
                  <a:bodyPr/>
                  <a:lstStyle/>
                  <a:p>
                    <a:fld id="{931CF89B-7588-4B07-8630-CF8DCCD154A6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; 2%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1A1-40A1-A0AF-75CDBCCE5335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4.015766195315551E-2"/>
                  <c:y val="-0.1064814814814815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1A1-40A1-A0AF-75CDBCCE5335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20983280204161339"/>
                  <c:y val="-6.944444444444444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F1A1-40A1-A0AF-75CDBCCE5335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19166666666666668"/>
                  <c:y val="-3.7037037037037125E-2"/>
                </c:manualLayout>
              </c:layout>
              <c:tx>
                <c:rich>
                  <a:bodyPr/>
                  <a:lstStyle/>
                  <a:p>
                    <a:fld id="{07C0789E-2126-494C-98CB-73838817C322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; 56%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F1A1-40A1-A0AF-75CDBCCE5335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-0.16468662870428394"/>
                  <c:y val="7.870370370370362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F1A1-40A1-A0AF-75CDBCCE533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mpact" panose="020B080603090205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'[Graph ICDE.xlsx]Feuil1'!$B$239:$B$243</c:f>
              <c:strCache>
                <c:ptCount val="5"/>
                <c:pt idx="0">
                  <c:v>Not at all</c:v>
                </c:pt>
                <c:pt idx="1">
                  <c:v>a little</c:v>
                </c:pt>
                <c:pt idx="2">
                  <c:v>Moderately</c:v>
                </c:pt>
                <c:pt idx="3">
                  <c:v>Rather</c:v>
                </c:pt>
                <c:pt idx="4">
                  <c:v>Absolutely</c:v>
                </c:pt>
              </c:strCache>
            </c:strRef>
          </c:cat>
          <c:val>
            <c:numRef>
              <c:f>'[Graph ICDE.xlsx]Feuil1'!$C$239:$C$243</c:f>
              <c:numCache>
                <c:formatCode>0%</c:formatCode>
                <c:ptCount val="5"/>
                <c:pt idx="0">
                  <c:v>0.03</c:v>
                </c:pt>
                <c:pt idx="1">
                  <c:v>0.03</c:v>
                </c:pt>
                <c:pt idx="2">
                  <c:v>0.09</c:v>
                </c:pt>
                <c:pt idx="3">
                  <c:v>0.55000000000000004</c:v>
                </c:pt>
                <c:pt idx="4">
                  <c:v>0.31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F1A1-40A1-A0AF-75CDBCCE5335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487717425152364"/>
          <c:y val="0.14304267522115288"/>
          <c:w val="0.4592853774634103"/>
          <c:h val="0.71687400186087846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0B4-4B6D-8EAD-6DEC60C9BA5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0B4-4B6D-8EAD-6DEC60C9BA5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0B4-4B6D-8EAD-6DEC60C9BA5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0B4-4B6D-8EAD-6DEC60C9BA5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50B4-4B6D-8EAD-6DEC60C9BA5B}"/>
              </c:ext>
            </c:extLst>
          </c:dPt>
          <c:dLbls>
            <c:dLbl>
              <c:idx val="0"/>
              <c:layout>
                <c:manualLayout>
                  <c:x val="1.1299435028248588E-2"/>
                  <c:y val="-0.1120448179271708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50B4-4B6D-8EAD-6DEC60C9BA5B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4576271186440599E-2"/>
                  <c:y val="-0.1232492997198879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50B4-4B6D-8EAD-6DEC60C9BA5B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4915254237288138E-2"/>
                  <c:y val="-4.855275443510737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50B4-4B6D-8EAD-6DEC60C9BA5B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11751412429378531"/>
                  <c:y val="9.337068160597572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50B4-4B6D-8EAD-6DEC60C9BA5B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0.12203389830508475"/>
                  <c:y val="-6.722689075630251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50B4-4B6D-8EAD-6DEC60C9BA5B}"/>
                </c:ex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Impact" panose="020B080603090205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[Tableaux_OB1.xlsx]Feuil12!$C$52:$C$56</c:f>
              <c:strCache>
                <c:ptCount val="5"/>
                <c:pt idx="0">
                  <c:v>Audio only</c:v>
                </c:pt>
                <c:pt idx="1">
                  <c:v>Video only</c:v>
                </c:pt>
                <c:pt idx="2">
                  <c:v>Written only</c:v>
                </c:pt>
                <c:pt idx="3">
                  <c:v>Audio and written</c:v>
                </c:pt>
                <c:pt idx="4">
                  <c:v>Video and written</c:v>
                </c:pt>
              </c:strCache>
            </c:strRef>
          </c:cat>
          <c:val>
            <c:numRef>
              <c:f>[Tableaux_OB1.xlsx]Feuil12!$D$52:$D$56</c:f>
              <c:numCache>
                <c:formatCode>0%</c:formatCode>
                <c:ptCount val="5"/>
                <c:pt idx="0">
                  <c:v>6.6000000000000003E-2</c:v>
                </c:pt>
                <c:pt idx="1">
                  <c:v>7.0000000000000007E-2</c:v>
                </c:pt>
                <c:pt idx="2">
                  <c:v>0.06</c:v>
                </c:pt>
                <c:pt idx="3">
                  <c:v>0.27</c:v>
                </c:pt>
                <c:pt idx="4">
                  <c:v>0.54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50B4-4B6D-8EAD-6DEC60C9BA5B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436558565772499E-2"/>
          <c:y val="0.85255960651977325"/>
          <c:w val="0.93126865074069132"/>
          <c:h val="0.1474403934802267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Impact" panose="020B080603090205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764483-0BEF-4E36-8859-DD51B3E9598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CA"/>
        </a:p>
      </dgm:t>
    </dgm:pt>
    <dgm:pt modelId="{EA27C7CB-763B-4297-93E3-E55590D17504}">
      <dgm:prSet custT="1"/>
      <dgm:spPr>
        <a:solidFill>
          <a:srgbClr val="0089D1"/>
        </a:solidFill>
      </dgm:spPr>
      <dgm:t>
        <a:bodyPr/>
        <a:lstStyle/>
        <a:p>
          <a:pPr rtl="0"/>
          <a:r>
            <a:rPr lang="fr-CA" sz="2200" dirty="0" err="1"/>
            <a:t>Written</a:t>
          </a:r>
          <a:r>
            <a:rPr lang="fr-CA" sz="2200" dirty="0"/>
            <a:t> feedback: </a:t>
          </a:r>
          <a:r>
            <a:rPr lang="fr-CA" sz="2200" dirty="0" err="1"/>
            <a:t>takes</a:t>
          </a:r>
          <a:r>
            <a:rPr lang="fr-CA" sz="2200" dirty="0"/>
            <a:t> time, </a:t>
          </a:r>
          <a:r>
            <a:rPr lang="fr-CA" sz="2200" dirty="0" err="1"/>
            <a:t>space</a:t>
          </a:r>
          <a:r>
            <a:rPr lang="fr-CA" sz="2200" dirty="0"/>
            <a:t> and </a:t>
          </a:r>
          <a:r>
            <a:rPr lang="fr-CA" sz="2200" dirty="0" err="1"/>
            <a:t>learners</a:t>
          </a:r>
          <a:r>
            <a:rPr lang="fr-CA" sz="2200" dirty="0"/>
            <a:t> have troubles to </a:t>
          </a:r>
          <a:r>
            <a:rPr lang="fr-CA" sz="2200" dirty="0" err="1"/>
            <a:t>read</a:t>
          </a:r>
          <a:r>
            <a:rPr lang="fr-CA" sz="2200" dirty="0"/>
            <a:t> or to </a:t>
          </a:r>
          <a:r>
            <a:rPr lang="fr-CA" sz="2200" dirty="0" err="1"/>
            <a:t>understand</a:t>
          </a:r>
          <a:r>
            <a:rPr lang="fr-CA" sz="2200" dirty="0"/>
            <a:t> </a:t>
          </a:r>
          <a:r>
            <a:rPr lang="fr-CA" sz="2200" dirty="0" err="1"/>
            <a:t>what</a:t>
          </a:r>
          <a:r>
            <a:rPr lang="fr-CA" sz="2200" dirty="0"/>
            <a:t> </a:t>
          </a:r>
          <a:r>
            <a:rPr lang="fr-CA" sz="2200" dirty="0" err="1"/>
            <a:t>it</a:t>
          </a:r>
          <a:r>
            <a:rPr lang="fr-CA" sz="2200" dirty="0"/>
            <a:t> </a:t>
          </a:r>
          <a:r>
            <a:rPr lang="fr-CA" sz="2200" dirty="0" err="1"/>
            <a:t>is</a:t>
          </a:r>
          <a:r>
            <a:rPr lang="fr-CA" sz="2200" dirty="0"/>
            <a:t> </a:t>
          </a:r>
          <a:r>
            <a:rPr lang="fr-CA" sz="2200" dirty="0" err="1"/>
            <a:t>meant</a:t>
          </a:r>
          <a:endParaRPr lang="fr-CA" sz="2200" dirty="0"/>
        </a:p>
      </dgm:t>
    </dgm:pt>
    <dgm:pt modelId="{9E3251C7-7472-42C8-B210-39F066A2239B}" type="parTrans" cxnId="{B9408865-6AE7-48BC-9069-2A41C9D78830}">
      <dgm:prSet/>
      <dgm:spPr/>
      <dgm:t>
        <a:bodyPr/>
        <a:lstStyle/>
        <a:p>
          <a:endParaRPr lang="fr-CA"/>
        </a:p>
      </dgm:t>
    </dgm:pt>
    <dgm:pt modelId="{79698728-234D-4050-A83D-0F7D626BDFAE}" type="sibTrans" cxnId="{B9408865-6AE7-48BC-9069-2A41C9D78830}">
      <dgm:prSet/>
      <dgm:spPr/>
      <dgm:t>
        <a:bodyPr/>
        <a:lstStyle/>
        <a:p>
          <a:endParaRPr lang="fr-CA"/>
        </a:p>
      </dgm:t>
    </dgm:pt>
    <dgm:pt modelId="{FF8BE30C-FCCC-4094-9CC5-8534C655B28F}">
      <dgm:prSet/>
      <dgm:spPr>
        <a:solidFill>
          <a:srgbClr val="0089D1"/>
        </a:solidFill>
      </dgm:spPr>
      <dgm:t>
        <a:bodyPr/>
        <a:lstStyle/>
        <a:p>
          <a:pPr rtl="0"/>
          <a:r>
            <a:rPr lang="fr-CA" dirty="0"/>
            <a:t>E-feedback: </a:t>
          </a:r>
        </a:p>
      </dgm:t>
    </dgm:pt>
    <dgm:pt modelId="{D62BFA2E-C09E-457A-91B3-4E6901AD4E0D}" type="parTrans" cxnId="{07774AB1-3321-4A8A-8FE0-72D0EB2F9928}">
      <dgm:prSet/>
      <dgm:spPr/>
      <dgm:t>
        <a:bodyPr/>
        <a:lstStyle/>
        <a:p>
          <a:endParaRPr lang="fr-CA"/>
        </a:p>
      </dgm:t>
    </dgm:pt>
    <dgm:pt modelId="{2635CA5B-2B5B-4A16-983B-7B60FF98B218}" type="sibTrans" cxnId="{07774AB1-3321-4A8A-8FE0-72D0EB2F9928}">
      <dgm:prSet/>
      <dgm:spPr/>
      <dgm:t>
        <a:bodyPr/>
        <a:lstStyle/>
        <a:p>
          <a:endParaRPr lang="fr-CA"/>
        </a:p>
      </dgm:t>
    </dgm:pt>
    <dgm:pt modelId="{06ED2882-0481-4C86-9E36-CF172473F9B8}">
      <dgm:prSet/>
      <dgm:spPr/>
      <dgm:t>
        <a:bodyPr/>
        <a:lstStyle/>
        <a:p>
          <a:pPr rtl="0"/>
          <a:r>
            <a:rPr lang="fr-CA" dirty="0" err="1"/>
            <a:t>Less</a:t>
          </a:r>
          <a:r>
            <a:rPr lang="fr-CA" dirty="0"/>
            <a:t> time </a:t>
          </a:r>
          <a:r>
            <a:rPr lang="fr-CA" dirty="0" err="1"/>
            <a:t>consuming</a:t>
          </a:r>
          <a:endParaRPr lang="fr-CA" dirty="0"/>
        </a:p>
      </dgm:t>
    </dgm:pt>
    <dgm:pt modelId="{F39EB9B5-3A96-430F-A70D-652AD70346A4}" type="parTrans" cxnId="{3D57D458-2860-4DC9-B4CD-876D49EDB592}">
      <dgm:prSet/>
      <dgm:spPr/>
      <dgm:t>
        <a:bodyPr/>
        <a:lstStyle/>
        <a:p>
          <a:endParaRPr lang="fr-CA"/>
        </a:p>
      </dgm:t>
    </dgm:pt>
    <dgm:pt modelId="{47F51E52-699C-4CAC-9D47-36485ED76A0C}" type="sibTrans" cxnId="{3D57D458-2860-4DC9-B4CD-876D49EDB592}">
      <dgm:prSet/>
      <dgm:spPr/>
      <dgm:t>
        <a:bodyPr/>
        <a:lstStyle/>
        <a:p>
          <a:endParaRPr lang="fr-CA"/>
        </a:p>
      </dgm:t>
    </dgm:pt>
    <dgm:pt modelId="{F69F4D13-2B27-44E0-90F9-236133B5DCE5}">
      <dgm:prSet/>
      <dgm:spPr/>
      <dgm:t>
        <a:bodyPr/>
        <a:lstStyle/>
        <a:p>
          <a:pPr rtl="0"/>
          <a:r>
            <a:rPr lang="fr-CA" dirty="0">
              <a:solidFill>
                <a:schemeClr val="tx1"/>
              </a:solidFill>
            </a:rPr>
            <a:t>More feedback</a:t>
          </a:r>
          <a:endParaRPr lang="fr-CA" dirty="0"/>
        </a:p>
      </dgm:t>
    </dgm:pt>
    <dgm:pt modelId="{A9B03805-BAC1-4F45-9DB0-77A3CC2519F9}" type="parTrans" cxnId="{3726CC63-0CC9-4D6E-8103-4643A3A85656}">
      <dgm:prSet/>
      <dgm:spPr/>
      <dgm:t>
        <a:bodyPr/>
        <a:lstStyle/>
        <a:p>
          <a:endParaRPr lang="fr-CA"/>
        </a:p>
      </dgm:t>
    </dgm:pt>
    <dgm:pt modelId="{950E1A37-E41D-4545-810E-79FF4FDD7A58}" type="sibTrans" cxnId="{3726CC63-0CC9-4D6E-8103-4643A3A85656}">
      <dgm:prSet/>
      <dgm:spPr/>
      <dgm:t>
        <a:bodyPr/>
        <a:lstStyle/>
        <a:p>
          <a:endParaRPr lang="fr-CA"/>
        </a:p>
      </dgm:t>
    </dgm:pt>
    <dgm:pt modelId="{EA3E2903-A389-403B-B41E-4869C3B8F16A}">
      <dgm:prSet/>
      <dgm:spPr/>
      <dgm:t>
        <a:bodyPr/>
        <a:lstStyle/>
        <a:p>
          <a:pPr rtl="0"/>
          <a:r>
            <a:rPr lang="fr-CA" dirty="0" err="1"/>
            <a:t>Facilitates</a:t>
          </a:r>
          <a:r>
            <a:rPr lang="fr-CA" dirty="0"/>
            <a:t> appropriation</a:t>
          </a:r>
        </a:p>
      </dgm:t>
    </dgm:pt>
    <dgm:pt modelId="{903A9EC1-BC8D-46A4-BD7E-1642D6F45989}" type="parTrans" cxnId="{74609840-58D4-45A4-BDBB-2ACAF10C5975}">
      <dgm:prSet/>
      <dgm:spPr/>
      <dgm:t>
        <a:bodyPr/>
        <a:lstStyle/>
        <a:p>
          <a:endParaRPr lang="fr-CA"/>
        </a:p>
      </dgm:t>
    </dgm:pt>
    <dgm:pt modelId="{3DE4CD80-EB0D-4581-B2D9-BA968D152BAD}" type="sibTrans" cxnId="{74609840-58D4-45A4-BDBB-2ACAF10C5975}">
      <dgm:prSet/>
      <dgm:spPr/>
      <dgm:t>
        <a:bodyPr/>
        <a:lstStyle/>
        <a:p>
          <a:endParaRPr lang="fr-CA"/>
        </a:p>
      </dgm:t>
    </dgm:pt>
    <dgm:pt modelId="{6E8FE848-49D2-4FF4-83D7-5F74A2F456CC}">
      <dgm:prSet/>
      <dgm:spPr/>
      <dgm:t>
        <a:bodyPr/>
        <a:lstStyle/>
        <a:p>
          <a:pPr rtl="0"/>
          <a:r>
            <a:rPr lang="fr-CA" dirty="0"/>
            <a:t>Richer feedback</a:t>
          </a:r>
        </a:p>
      </dgm:t>
    </dgm:pt>
    <dgm:pt modelId="{EED55EE9-447F-41C7-B8D8-7A2F5B2266E1}" type="parTrans" cxnId="{3B4025E1-9C05-4548-AF30-CAB40B2A5721}">
      <dgm:prSet/>
      <dgm:spPr/>
      <dgm:t>
        <a:bodyPr/>
        <a:lstStyle/>
        <a:p>
          <a:endParaRPr lang="fr-CA"/>
        </a:p>
      </dgm:t>
    </dgm:pt>
    <dgm:pt modelId="{792D7419-1526-4812-AAE1-E5546B127A76}" type="sibTrans" cxnId="{3B4025E1-9C05-4548-AF30-CAB40B2A5721}">
      <dgm:prSet/>
      <dgm:spPr/>
      <dgm:t>
        <a:bodyPr/>
        <a:lstStyle/>
        <a:p>
          <a:endParaRPr lang="fr-CA"/>
        </a:p>
      </dgm:t>
    </dgm:pt>
    <dgm:pt modelId="{1FD80DAA-A2D8-4E6C-8D47-3D326BC49643}">
      <dgm:prSet/>
      <dgm:spPr/>
      <dgm:t>
        <a:bodyPr/>
        <a:lstStyle/>
        <a:p>
          <a:pPr rtl="0"/>
          <a:r>
            <a:rPr lang="fr-CA" dirty="0" err="1"/>
            <a:t>Learners</a:t>
          </a:r>
          <a:r>
            <a:rPr lang="fr-CA" dirty="0"/>
            <a:t> more </a:t>
          </a:r>
          <a:r>
            <a:rPr lang="fr-CA" dirty="0" err="1"/>
            <a:t>satisfied</a:t>
          </a:r>
          <a:r>
            <a:rPr lang="fr-CA" dirty="0"/>
            <a:t> but </a:t>
          </a:r>
          <a:r>
            <a:rPr lang="fr-CA" dirty="0" err="1"/>
            <a:t>is</a:t>
          </a:r>
          <a:r>
            <a:rPr lang="fr-CA" dirty="0"/>
            <a:t> </a:t>
          </a:r>
          <a:r>
            <a:rPr lang="fr-CA" dirty="0" err="1"/>
            <a:t>there</a:t>
          </a:r>
          <a:r>
            <a:rPr lang="fr-CA" dirty="0"/>
            <a:t> an impact on </a:t>
          </a:r>
          <a:r>
            <a:rPr lang="fr-CA" dirty="0" err="1"/>
            <a:t>academic</a:t>
          </a:r>
          <a:r>
            <a:rPr lang="fr-CA" dirty="0"/>
            <a:t> </a:t>
          </a:r>
          <a:r>
            <a:rPr lang="fr-CA" dirty="0" err="1"/>
            <a:t>results</a:t>
          </a:r>
          <a:r>
            <a:rPr lang="fr-CA" dirty="0"/>
            <a:t>? </a:t>
          </a:r>
        </a:p>
      </dgm:t>
    </dgm:pt>
    <dgm:pt modelId="{2932520B-5005-4A87-A8C1-CDF98B0E9CB7}" type="parTrans" cxnId="{0D4C3555-DC59-439B-A439-D7DA4942282F}">
      <dgm:prSet/>
      <dgm:spPr/>
      <dgm:t>
        <a:bodyPr/>
        <a:lstStyle/>
        <a:p>
          <a:endParaRPr lang="fr-CA"/>
        </a:p>
      </dgm:t>
    </dgm:pt>
    <dgm:pt modelId="{EF168935-BF6A-4AB5-906E-D4F58DFA2922}" type="sibTrans" cxnId="{0D4C3555-DC59-439B-A439-D7DA4942282F}">
      <dgm:prSet/>
      <dgm:spPr/>
      <dgm:t>
        <a:bodyPr/>
        <a:lstStyle/>
        <a:p>
          <a:endParaRPr lang="fr-CA"/>
        </a:p>
      </dgm:t>
    </dgm:pt>
    <dgm:pt modelId="{96C252E0-77F3-43D4-B298-7F529420DF7E}">
      <dgm:prSet/>
      <dgm:spPr/>
      <dgm:t>
        <a:bodyPr/>
        <a:lstStyle/>
        <a:p>
          <a:pPr rtl="0"/>
          <a:r>
            <a:rPr lang="fr-CA" dirty="0"/>
            <a:t>More social </a:t>
          </a:r>
          <a:r>
            <a:rPr lang="fr-CA" dirty="0" err="1"/>
            <a:t>presence</a:t>
          </a:r>
          <a:r>
            <a:rPr lang="fr-CA" dirty="0"/>
            <a:t> feeling</a:t>
          </a:r>
        </a:p>
      </dgm:t>
    </dgm:pt>
    <dgm:pt modelId="{56A8559D-4325-43B7-98C5-F4D0D13E212A}" type="sibTrans" cxnId="{294129D3-2A41-4C12-841A-06E3D8D06952}">
      <dgm:prSet/>
      <dgm:spPr/>
      <dgm:t>
        <a:bodyPr/>
        <a:lstStyle/>
        <a:p>
          <a:endParaRPr lang="fr-CA"/>
        </a:p>
      </dgm:t>
    </dgm:pt>
    <dgm:pt modelId="{D6E3355E-6ADB-46AB-83C1-9E298BF88CB1}" type="parTrans" cxnId="{294129D3-2A41-4C12-841A-06E3D8D06952}">
      <dgm:prSet/>
      <dgm:spPr/>
      <dgm:t>
        <a:bodyPr/>
        <a:lstStyle/>
        <a:p>
          <a:endParaRPr lang="fr-CA"/>
        </a:p>
      </dgm:t>
    </dgm:pt>
    <dgm:pt modelId="{4D2906D5-DF72-4513-A282-FBCF87A96E9F}">
      <dgm:prSet/>
      <dgm:spPr/>
      <dgm:t>
        <a:bodyPr/>
        <a:lstStyle/>
        <a:p>
          <a:pPr rtl="0"/>
          <a:r>
            <a:rPr lang="fr-CA" dirty="0"/>
            <a:t>Mixed </a:t>
          </a:r>
          <a:r>
            <a:rPr lang="fr-CA" dirty="0" err="1"/>
            <a:t>results</a:t>
          </a:r>
          <a:r>
            <a:rPr lang="fr-CA" dirty="0"/>
            <a:t> and few quantitative </a:t>
          </a:r>
          <a:r>
            <a:rPr lang="fr-CA" dirty="0" err="1"/>
            <a:t>studies</a:t>
          </a:r>
          <a:r>
            <a:rPr lang="fr-CA" dirty="0"/>
            <a:t> </a:t>
          </a:r>
          <a:r>
            <a:rPr lang="fr-CA" dirty="0" err="1"/>
            <a:t>with</a:t>
          </a:r>
          <a:r>
            <a:rPr lang="fr-CA" dirty="0"/>
            <a:t> </a:t>
          </a:r>
          <a:r>
            <a:rPr lang="fr-CA" dirty="0" err="1"/>
            <a:t>experimental</a:t>
          </a:r>
          <a:r>
            <a:rPr lang="fr-CA" dirty="0"/>
            <a:t> design</a:t>
          </a:r>
        </a:p>
      </dgm:t>
    </dgm:pt>
    <dgm:pt modelId="{9A97BD70-BAE0-4F39-925C-D3E451510865}" type="parTrans" cxnId="{DFDAAB7D-4B21-4587-B6FB-C0465CAED175}">
      <dgm:prSet/>
      <dgm:spPr/>
    </dgm:pt>
    <dgm:pt modelId="{FFDEB1F1-5873-4181-AD4E-FE4427F86721}" type="sibTrans" cxnId="{DFDAAB7D-4B21-4587-B6FB-C0465CAED175}">
      <dgm:prSet/>
      <dgm:spPr/>
    </dgm:pt>
    <dgm:pt modelId="{B39434B2-1B30-44D4-B75D-23E67356C2C0}" type="pres">
      <dgm:prSet presAssocID="{81764483-0BEF-4E36-8859-DD51B3E9598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8F1A0FE-FD93-4D8D-B5A5-72C8814A587A}" type="pres">
      <dgm:prSet presAssocID="{EA27C7CB-763B-4297-93E3-E55590D17504}" presName="parentLin" presStyleCnt="0"/>
      <dgm:spPr/>
    </dgm:pt>
    <dgm:pt modelId="{16334DA8-4D2E-4947-9A13-A03C2D5CDFD4}" type="pres">
      <dgm:prSet presAssocID="{EA27C7CB-763B-4297-93E3-E55590D17504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E186E5A5-26E9-4104-82C2-EF8A6B8DB46E}" type="pres">
      <dgm:prSet presAssocID="{EA27C7CB-763B-4297-93E3-E55590D17504}" presName="parentText" presStyleLbl="node1" presStyleIdx="0" presStyleCnt="2" custScaleY="19686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C0DA12-2DF2-4D10-89C0-EB7330CA280E}" type="pres">
      <dgm:prSet presAssocID="{EA27C7CB-763B-4297-93E3-E55590D17504}" presName="negativeSpace" presStyleCnt="0"/>
      <dgm:spPr/>
    </dgm:pt>
    <dgm:pt modelId="{DB2D1A77-D1F9-4AF6-ACD4-44D9919624DD}" type="pres">
      <dgm:prSet presAssocID="{EA27C7CB-763B-4297-93E3-E55590D17504}" presName="childText" presStyleLbl="conFgAcc1" presStyleIdx="0" presStyleCnt="2">
        <dgm:presLayoutVars>
          <dgm:bulletEnabled val="1"/>
        </dgm:presLayoutVars>
      </dgm:prSet>
      <dgm:spPr>
        <a:ln>
          <a:solidFill>
            <a:srgbClr val="0089D1"/>
          </a:solidFill>
        </a:ln>
      </dgm:spPr>
    </dgm:pt>
    <dgm:pt modelId="{C24F5A28-5B96-445A-B069-8730B8A81FA0}" type="pres">
      <dgm:prSet presAssocID="{79698728-234D-4050-A83D-0F7D626BDFAE}" presName="spaceBetweenRectangles" presStyleCnt="0"/>
      <dgm:spPr/>
    </dgm:pt>
    <dgm:pt modelId="{B4C497EA-C292-47DD-BDC5-EF7641405C40}" type="pres">
      <dgm:prSet presAssocID="{FF8BE30C-FCCC-4094-9CC5-8534C655B28F}" presName="parentLin" presStyleCnt="0"/>
      <dgm:spPr/>
    </dgm:pt>
    <dgm:pt modelId="{D19D2A95-668A-4354-BC11-EE5FE4696018}" type="pres">
      <dgm:prSet presAssocID="{FF8BE30C-FCCC-4094-9CC5-8534C655B28F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C8347F4F-AFB4-443E-A2E3-88D2C6FBA04B}" type="pres">
      <dgm:prSet presAssocID="{FF8BE30C-FCCC-4094-9CC5-8534C655B28F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0D936C-D20A-4B37-A83F-358B14DF2142}" type="pres">
      <dgm:prSet presAssocID="{FF8BE30C-FCCC-4094-9CC5-8534C655B28F}" presName="negativeSpace" presStyleCnt="0"/>
      <dgm:spPr/>
    </dgm:pt>
    <dgm:pt modelId="{9FACC78B-1C55-49D5-91F1-72527FC797E6}" type="pres">
      <dgm:prSet presAssocID="{FF8BE30C-FCCC-4094-9CC5-8534C655B28F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8821FC8-56B3-4353-BC44-2B4A1B05B968}" type="presOf" srcId="{6E8FE848-49D2-4FF4-83D7-5F74A2F456CC}" destId="{9FACC78B-1C55-49D5-91F1-72527FC797E6}" srcOrd="0" destOrd="3" presId="urn:microsoft.com/office/officeart/2005/8/layout/list1"/>
    <dgm:cxn modelId="{B9408865-6AE7-48BC-9069-2A41C9D78830}" srcId="{81764483-0BEF-4E36-8859-DD51B3E95983}" destId="{EA27C7CB-763B-4297-93E3-E55590D17504}" srcOrd="0" destOrd="0" parTransId="{9E3251C7-7472-42C8-B210-39F066A2239B}" sibTransId="{79698728-234D-4050-A83D-0F7D626BDFAE}"/>
    <dgm:cxn modelId="{190D1C67-49E1-4A35-B03A-591872FB32CC}" type="presOf" srcId="{06ED2882-0481-4C86-9E36-CF172473F9B8}" destId="{9FACC78B-1C55-49D5-91F1-72527FC797E6}" srcOrd="0" destOrd="0" presId="urn:microsoft.com/office/officeart/2005/8/layout/list1"/>
    <dgm:cxn modelId="{DFDAAB7D-4B21-4587-B6FB-C0465CAED175}" srcId="{FF8BE30C-FCCC-4094-9CC5-8534C655B28F}" destId="{4D2906D5-DF72-4513-A282-FBCF87A96E9F}" srcOrd="6" destOrd="0" parTransId="{9A97BD70-BAE0-4F39-925C-D3E451510865}" sibTransId="{FFDEB1F1-5873-4181-AD4E-FE4427F86721}"/>
    <dgm:cxn modelId="{5A1DCADB-E174-4200-9C4A-7A403C36C004}" type="presOf" srcId="{EA3E2903-A389-403B-B41E-4869C3B8F16A}" destId="{9FACC78B-1C55-49D5-91F1-72527FC797E6}" srcOrd="0" destOrd="2" presId="urn:microsoft.com/office/officeart/2005/8/layout/list1"/>
    <dgm:cxn modelId="{3B4025E1-9C05-4548-AF30-CAB40B2A5721}" srcId="{FF8BE30C-FCCC-4094-9CC5-8534C655B28F}" destId="{6E8FE848-49D2-4FF4-83D7-5F74A2F456CC}" srcOrd="3" destOrd="0" parTransId="{EED55EE9-447F-41C7-B8D8-7A2F5B2266E1}" sibTransId="{792D7419-1526-4812-AAE1-E5546B127A76}"/>
    <dgm:cxn modelId="{3A5C8E56-17C1-4BE8-9C78-73C5BD5E3E5C}" type="presOf" srcId="{96C252E0-77F3-43D4-B298-7F529420DF7E}" destId="{9FACC78B-1C55-49D5-91F1-72527FC797E6}" srcOrd="0" destOrd="4" presId="urn:microsoft.com/office/officeart/2005/8/layout/list1"/>
    <dgm:cxn modelId="{07774AB1-3321-4A8A-8FE0-72D0EB2F9928}" srcId="{81764483-0BEF-4E36-8859-DD51B3E95983}" destId="{FF8BE30C-FCCC-4094-9CC5-8534C655B28F}" srcOrd="1" destOrd="0" parTransId="{D62BFA2E-C09E-457A-91B3-4E6901AD4E0D}" sibTransId="{2635CA5B-2B5B-4A16-983B-7B60FF98B218}"/>
    <dgm:cxn modelId="{294129D3-2A41-4C12-841A-06E3D8D06952}" srcId="{FF8BE30C-FCCC-4094-9CC5-8534C655B28F}" destId="{96C252E0-77F3-43D4-B298-7F529420DF7E}" srcOrd="4" destOrd="0" parTransId="{D6E3355E-6ADB-46AB-83C1-9E298BF88CB1}" sibTransId="{56A8559D-4325-43B7-98C5-F4D0D13E212A}"/>
    <dgm:cxn modelId="{6073F667-9783-4B78-B49D-FF4F1A7454D1}" type="presOf" srcId="{4D2906D5-DF72-4513-A282-FBCF87A96E9F}" destId="{9FACC78B-1C55-49D5-91F1-72527FC797E6}" srcOrd="0" destOrd="6" presId="urn:microsoft.com/office/officeart/2005/8/layout/list1"/>
    <dgm:cxn modelId="{74609840-58D4-45A4-BDBB-2ACAF10C5975}" srcId="{FF8BE30C-FCCC-4094-9CC5-8534C655B28F}" destId="{EA3E2903-A389-403B-B41E-4869C3B8F16A}" srcOrd="2" destOrd="0" parTransId="{903A9EC1-BC8D-46A4-BD7E-1642D6F45989}" sibTransId="{3DE4CD80-EB0D-4581-B2D9-BA968D152BAD}"/>
    <dgm:cxn modelId="{3D57D458-2860-4DC9-B4CD-876D49EDB592}" srcId="{FF8BE30C-FCCC-4094-9CC5-8534C655B28F}" destId="{06ED2882-0481-4C86-9E36-CF172473F9B8}" srcOrd="0" destOrd="0" parTransId="{F39EB9B5-3A96-430F-A70D-652AD70346A4}" sibTransId="{47F51E52-699C-4CAC-9D47-36485ED76A0C}"/>
    <dgm:cxn modelId="{3248FB65-13E9-4B17-8E8A-1DC005E1E1BB}" type="presOf" srcId="{F69F4D13-2B27-44E0-90F9-236133B5DCE5}" destId="{9FACC78B-1C55-49D5-91F1-72527FC797E6}" srcOrd="0" destOrd="1" presId="urn:microsoft.com/office/officeart/2005/8/layout/list1"/>
    <dgm:cxn modelId="{F8C94E63-66E3-4D05-B9A2-40A68718B719}" type="presOf" srcId="{1FD80DAA-A2D8-4E6C-8D47-3D326BC49643}" destId="{9FACC78B-1C55-49D5-91F1-72527FC797E6}" srcOrd="0" destOrd="5" presId="urn:microsoft.com/office/officeart/2005/8/layout/list1"/>
    <dgm:cxn modelId="{C57A82D5-E56B-4B7F-BA2E-82DC59D1B0D5}" type="presOf" srcId="{FF8BE30C-FCCC-4094-9CC5-8534C655B28F}" destId="{C8347F4F-AFB4-443E-A2E3-88D2C6FBA04B}" srcOrd="1" destOrd="0" presId="urn:microsoft.com/office/officeart/2005/8/layout/list1"/>
    <dgm:cxn modelId="{A672DEEF-7F1B-498C-8593-1AB21A3D0125}" type="presOf" srcId="{FF8BE30C-FCCC-4094-9CC5-8534C655B28F}" destId="{D19D2A95-668A-4354-BC11-EE5FE4696018}" srcOrd="0" destOrd="0" presId="urn:microsoft.com/office/officeart/2005/8/layout/list1"/>
    <dgm:cxn modelId="{3A2EE256-FCB7-4E01-99BF-26C4D2A5D54C}" type="presOf" srcId="{EA27C7CB-763B-4297-93E3-E55590D17504}" destId="{16334DA8-4D2E-4947-9A13-A03C2D5CDFD4}" srcOrd="0" destOrd="0" presId="urn:microsoft.com/office/officeart/2005/8/layout/list1"/>
    <dgm:cxn modelId="{3726CC63-0CC9-4D6E-8103-4643A3A85656}" srcId="{FF8BE30C-FCCC-4094-9CC5-8534C655B28F}" destId="{F69F4D13-2B27-44E0-90F9-236133B5DCE5}" srcOrd="1" destOrd="0" parTransId="{A9B03805-BAC1-4F45-9DB0-77A3CC2519F9}" sibTransId="{950E1A37-E41D-4545-810E-79FF4FDD7A58}"/>
    <dgm:cxn modelId="{A9968455-49CD-4057-83BA-7065E3BFAC5D}" type="presOf" srcId="{81764483-0BEF-4E36-8859-DD51B3E95983}" destId="{B39434B2-1B30-44D4-B75D-23E67356C2C0}" srcOrd="0" destOrd="0" presId="urn:microsoft.com/office/officeart/2005/8/layout/list1"/>
    <dgm:cxn modelId="{A2316370-E102-498F-B337-6CD79E79B951}" type="presOf" srcId="{EA27C7CB-763B-4297-93E3-E55590D17504}" destId="{E186E5A5-26E9-4104-82C2-EF8A6B8DB46E}" srcOrd="1" destOrd="0" presId="urn:microsoft.com/office/officeart/2005/8/layout/list1"/>
    <dgm:cxn modelId="{0D4C3555-DC59-439B-A439-D7DA4942282F}" srcId="{FF8BE30C-FCCC-4094-9CC5-8534C655B28F}" destId="{1FD80DAA-A2D8-4E6C-8D47-3D326BC49643}" srcOrd="5" destOrd="0" parTransId="{2932520B-5005-4A87-A8C1-CDF98B0E9CB7}" sibTransId="{EF168935-BF6A-4AB5-906E-D4F58DFA2922}"/>
    <dgm:cxn modelId="{99B6F631-A467-4D90-8C51-D6AFDF80D5F6}" type="presParOf" srcId="{B39434B2-1B30-44D4-B75D-23E67356C2C0}" destId="{68F1A0FE-FD93-4D8D-B5A5-72C8814A587A}" srcOrd="0" destOrd="0" presId="urn:microsoft.com/office/officeart/2005/8/layout/list1"/>
    <dgm:cxn modelId="{3EBB61CB-05AD-4A5D-B05B-FA3427D36F84}" type="presParOf" srcId="{68F1A0FE-FD93-4D8D-B5A5-72C8814A587A}" destId="{16334DA8-4D2E-4947-9A13-A03C2D5CDFD4}" srcOrd="0" destOrd="0" presId="urn:microsoft.com/office/officeart/2005/8/layout/list1"/>
    <dgm:cxn modelId="{84348A17-0F43-454C-90DE-FBCE5FE8B07B}" type="presParOf" srcId="{68F1A0FE-FD93-4D8D-B5A5-72C8814A587A}" destId="{E186E5A5-26E9-4104-82C2-EF8A6B8DB46E}" srcOrd="1" destOrd="0" presId="urn:microsoft.com/office/officeart/2005/8/layout/list1"/>
    <dgm:cxn modelId="{EDDBB30C-73FC-4E21-8BB8-091F0D3119F3}" type="presParOf" srcId="{B39434B2-1B30-44D4-B75D-23E67356C2C0}" destId="{74C0DA12-2DF2-4D10-89C0-EB7330CA280E}" srcOrd="1" destOrd="0" presId="urn:microsoft.com/office/officeart/2005/8/layout/list1"/>
    <dgm:cxn modelId="{65807B33-1126-40DF-A468-C886A2E8CEA0}" type="presParOf" srcId="{B39434B2-1B30-44D4-B75D-23E67356C2C0}" destId="{DB2D1A77-D1F9-4AF6-ACD4-44D9919624DD}" srcOrd="2" destOrd="0" presId="urn:microsoft.com/office/officeart/2005/8/layout/list1"/>
    <dgm:cxn modelId="{9A29BD31-90B6-4908-B464-4147D909344C}" type="presParOf" srcId="{B39434B2-1B30-44D4-B75D-23E67356C2C0}" destId="{C24F5A28-5B96-445A-B069-8730B8A81FA0}" srcOrd="3" destOrd="0" presId="urn:microsoft.com/office/officeart/2005/8/layout/list1"/>
    <dgm:cxn modelId="{C15F0461-555B-4E89-96FA-92D5011D4AF6}" type="presParOf" srcId="{B39434B2-1B30-44D4-B75D-23E67356C2C0}" destId="{B4C497EA-C292-47DD-BDC5-EF7641405C40}" srcOrd="4" destOrd="0" presId="urn:microsoft.com/office/officeart/2005/8/layout/list1"/>
    <dgm:cxn modelId="{1EF36314-8D3F-4CB5-A5D9-2E6BF706406D}" type="presParOf" srcId="{B4C497EA-C292-47DD-BDC5-EF7641405C40}" destId="{D19D2A95-668A-4354-BC11-EE5FE4696018}" srcOrd="0" destOrd="0" presId="urn:microsoft.com/office/officeart/2005/8/layout/list1"/>
    <dgm:cxn modelId="{E8D0730C-1020-444C-86FE-4DFEA3B946C3}" type="presParOf" srcId="{B4C497EA-C292-47DD-BDC5-EF7641405C40}" destId="{C8347F4F-AFB4-443E-A2E3-88D2C6FBA04B}" srcOrd="1" destOrd="0" presId="urn:microsoft.com/office/officeart/2005/8/layout/list1"/>
    <dgm:cxn modelId="{003AF64B-CFC5-4574-96DE-09B949CE98C9}" type="presParOf" srcId="{B39434B2-1B30-44D4-B75D-23E67356C2C0}" destId="{B90D936C-D20A-4B37-A83F-358B14DF2142}" srcOrd="5" destOrd="0" presId="urn:microsoft.com/office/officeart/2005/8/layout/list1"/>
    <dgm:cxn modelId="{1AB16675-C9F9-4053-AB02-37FD1D863BDC}" type="presParOf" srcId="{B39434B2-1B30-44D4-B75D-23E67356C2C0}" destId="{9FACC78B-1C55-49D5-91F1-72527FC797E6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7877D6-5C54-4775-8CD3-7B1A44C0C97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fr-FR"/>
        </a:p>
      </dgm:t>
    </dgm:pt>
    <dgm:pt modelId="{54CAEA8E-C992-4EED-A21E-ADE22CE1591E}">
      <dgm:prSet/>
      <dgm:spPr/>
      <dgm:t>
        <a:bodyPr/>
        <a:lstStyle/>
        <a:p>
          <a:r>
            <a:rPr lang="fr-CA"/>
            <a:t>Lower dropout rate (36% vs 44%)</a:t>
          </a:r>
        </a:p>
      </dgm:t>
    </dgm:pt>
    <dgm:pt modelId="{F96171AA-0B3D-456E-92FD-DC8CE4024EA0}" type="parTrans" cxnId="{3B9EAA17-0653-4B57-8CE2-BBF4923B5295}">
      <dgm:prSet/>
      <dgm:spPr/>
      <dgm:t>
        <a:bodyPr/>
        <a:lstStyle/>
        <a:p>
          <a:endParaRPr lang="fr-FR"/>
        </a:p>
      </dgm:t>
    </dgm:pt>
    <dgm:pt modelId="{452C8DA8-37A1-4F98-A0AC-D24231566148}" type="sibTrans" cxnId="{3B9EAA17-0653-4B57-8CE2-BBF4923B5295}">
      <dgm:prSet/>
      <dgm:spPr/>
      <dgm:t>
        <a:bodyPr/>
        <a:lstStyle/>
        <a:p>
          <a:endParaRPr lang="fr-FR"/>
        </a:p>
      </dgm:t>
    </dgm:pt>
    <dgm:pt modelId="{120F1D9A-975D-44C5-96F4-68E6CF3C976F}">
      <dgm:prSet/>
      <dgm:spPr/>
      <dgm:t>
        <a:bodyPr/>
        <a:lstStyle/>
        <a:p>
          <a:r>
            <a:rPr lang="fr-CA"/>
            <a:t>Higher success rate (47% vs 39%)</a:t>
          </a:r>
        </a:p>
      </dgm:t>
    </dgm:pt>
    <dgm:pt modelId="{AEB53477-902A-4C18-BAB3-6692630FAC9F}" type="parTrans" cxnId="{0D98F2BA-84C7-4EEE-8F6D-C4FE079FE6BB}">
      <dgm:prSet/>
      <dgm:spPr/>
      <dgm:t>
        <a:bodyPr/>
        <a:lstStyle/>
        <a:p>
          <a:endParaRPr lang="fr-FR"/>
        </a:p>
      </dgm:t>
    </dgm:pt>
    <dgm:pt modelId="{353E63DE-CB94-4877-8EE4-D2DC5491404B}" type="sibTrans" cxnId="{0D98F2BA-84C7-4EEE-8F6D-C4FE079FE6BB}">
      <dgm:prSet/>
      <dgm:spPr/>
      <dgm:t>
        <a:bodyPr/>
        <a:lstStyle/>
        <a:p>
          <a:endParaRPr lang="fr-FR"/>
        </a:p>
      </dgm:t>
    </dgm:pt>
    <dgm:pt modelId="{62E7E00E-C91F-41B9-ABED-7B8BE705D9D1}">
      <dgm:prSet/>
      <dgm:spPr/>
      <dgm:t>
        <a:bodyPr/>
        <a:lstStyle/>
        <a:p>
          <a:r>
            <a:rPr lang="fr-CA"/>
            <a:t>Same failure rate (17%)</a:t>
          </a:r>
        </a:p>
      </dgm:t>
    </dgm:pt>
    <dgm:pt modelId="{2D367A46-D814-4D49-9B33-20B1864E8D17}" type="parTrans" cxnId="{47942B94-6F91-4270-9DA8-A727B4292488}">
      <dgm:prSet/>
      <dgm:spPr/>
      <dgm:t>
        <a:bodyPr/>
        <a:lstStyle/>
        <a:p>
          <a:endParaRPr lang="fr-FR"/>
        </a:p>
      </dgm:t>
    </dgm:pt>
    <dgm:pt modelId="{0F7D0C58-CC94-46E8-899E-0B6889C0F300}" type="sibTrans" cxnId="{47942B94-6F91-4270-9DA8-A727B4292488}">
      <dgm:prSet/>
      <dgm:spPr/>
      <dgm:t>
        <a:bodyPr/>
        <a:lstStyle/>
        <a:p>
          <a:endParaRPr lang="fr-FR"/>
        </a:p>
      </dgm:t>
    </dgm:pt>
    <dgm:pt modelId="{6E3C25BB-2851-4A11-9508-ED230487C3BB}" type="pres">
      <dgm:prSet presAssocID="{8A7877D6-5C54-4775-8CD3-7B1A44C0C97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30C616B-9EEE-49D8-8924-DB1F3DF07960}" type="pres">
      <dgm:prSet presAssocID="{54CAEA8E-C992-4EED-A21E-ADE22CE1591E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E975EE-939B-4509-91AD-3B360D8B4B03}" type="pres">
      <dgm:prSet presAssocID="{452C8DA8-37A1-4F98-A0AC-D24231566148}" presName="spacer" presStyleCnt="0"/>
      <dgm:spPr/>
    </dgm:pt>
    <dgm:pt modelId="{1A5EB509-A960-4C93-BEC7-748B164D5062}" type="pres">
      <dgm:prSet presAssocID="{120F1D9A-975D-44C5-96F4-68E6CF3C976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B89687-F534-48D7-854A-171DB0814AFB}" type="pres">
      <dgm:prSet presAssocID="{353E63DE-CB94-4877-8EE4-D2DC5491404B}" presName="spacer" presStyleCnt="0"/>
      <dgm:spPr/>
    </dgm:pt>
    <dgm:pt modelId="{D74E23DE-3687-4D0F-B1F9-D0877C21BF16}" type="pres">
      <dgm:prSet presAssocID="{62E7E00E-C91F-41B9-ABED-7B8BE705D9D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DFD03B5-21BF-4DB3-B13D-33D2E0B8D8DD}" type="presOf" srcId="{120F1D9A-975D-44C5-96F4-68E6CF3C976F}" destId="{1A5EB509-A960-4C93-BEC7-748B164D5062}" srcOrd="0" destOrd="0" presId="urn:microsoft.com/office/officeart/2005/8/layout/vList2"/>
    <dgm:cxn modelId="{47942B94-6F91-4270-9DA8-A727B4292488}" srcId="{8A7877D6-5C54-4775-8CD3-7B1A44C0C97E}" destId="{62E7E00E-C91F-41B9-ABED-7B8BE705D9D1}" srcOrd="2" destOrd="0" parTransId="{2D367A46-D814-4D49-9B33-20B1864E8D17}" sibTransId="{0F7D0C58-CC94-46E8-899E-0B6889C0F300}"/>
    <dgm:cxn modelId="{C55B4E80-E021-4118-8C49-4501611A4BEF}" type="presOf" srcId="{8A7877D6-5C54-4775-8CD3-7B1A44C0C97E}" destId="{6E3C25BB-2851-4A11-9508-ED230487C3BB}" srcOrd="0" destOrd="0" presId="urn:microsoft.com/office/officeart/2005/8/layout/vList2"/>
    <dgm:cxn modelId="{3B9EAA17-0653-4B57-8CE2-BBF4923B5295}" srcId="{8A7877D6-5C54-4775-8CD3-7B1A44C0C97E}" destId="{54CAEA8E-C992-4EED-A21E-ADE22CE1591E}" srcOrd="0" destOrd="0" parTransId="{F96171AA-0B3D-456E-92FD-DC8CE4024EA0}" sibTransId="{452C8DA8-37A1-4F98-A0AC-D24231566148}"/>
    <dgm:cxn modelId="{74AA19B4-1F14-4697-87AC-B2AFA4AF4D83}" type="presOf" srcId="{62E7E00E-C91F-41B9-ABED-7B8BE705D9D1}" destId="{D74E23DE-3687-4D0F-B1F9-D0877C21BF16}" srcOrd="0" destOrd="0" presId="urn:microsoft.com/office/officeart/2005/8/layout/vList2"/>
    <dgm:cxn modelId="{1FD57E9C-A211-45A1-8070-F2588178E4E2}" type="presOf" srcId="{54CAEA8E-C992-4EED-A21E-ADE22CE1591E}" destId="{A30C616B-9EEE-49D8-8924-DB1F3DF07960}" srcOrd="0" destOrd="0" presId="urn:microsoft.com/office/officeart/2005/8/layout/vList2"/>
    <dgm:cxn modelId="{0D98F2BA-84C7-4EEE-8F6D-C4FE079FE6BB}" srcId="{8A7877D6-5C54-4775-8CD3-7B1A44C0C97E}" destId="{120F1D9A-975D-44C5-96F4-68E6CF3C976F}" srcOrd="1" destOrd="0" parTransId="{AEB53477-902A-4C18-BAB3-6692630FAC9F}" sibTransId="{353E63DE-CB94-4877-8EE4-D2DC5491404B}"/>
    <dgm:cxn modelId="{2C880D6F-94E3-455E-ACAC-3F7A8EDD7CE9}" type="presParOf" srcId="{6E3C25BB-2851-4A11-9508-ED230487C3BB}" destId="{A30C616B-9EEE-49D8-8924-DB1F3DF07960}" srcOrd="0" destOrd="0" presId="urn:microsoft.com/office/officeart/2005/8/layout/vList2"/>
    <dgm:cxn modelId="{DA8430B4-C734-42F7-A793-87DD962E43E4}" type="presParOf" srcId="{6E3C25BB-2851-4A11-9508-ED230487C3BB}" destId="{FDE975EE-939B-4509-91AD-3B360D8B4B03}" srcOrd="1" destOrd="0" presId="urn:microsoft.com/office/officeart/2005/8/layout/vList2"/>
    <dgm:cxn modelId="{5202E2C0-1FFD-4FD6-8028-D36C1016B4CB}" type="presParOf" srcId="{6E3C25BB-2851-4A11-9508-ED230487C3BB}" destId="{1A5EB509-A960-4C93-BEC7-748B164D5062}" srcOrd="2" destOrd="0" presId="urn:microsoft.com/office/officeart/2005/8/layout/vList2"/>
    <dgm:cxn modelId="{29D745A6-516F-4577-AAD6-308B0EE35FC7}" type="presParOf" srcId="{6E3C25BB-2851-4A11-9508-ED230487C3BB}" destId="{E7B89687-F534-48D7-854A-171DB0814AFB}" srcOrd="3" destOrd="0" presId="urn:microsoft.com/office/officeart/2005/8/layout/vList2"/>
    <dgm:cxn modelId="{60DF40E1-52F0-4663-8993-22F6EAE24292}" type="presParOf" srcId="{6E3C25BB-2851-4A11-9508-ED230487C3BB}" destId="{D74E23DE-3687-4D0F-B1F9-D0877C21BF1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78FC078-567B-401F-9779-E60F28112DEA}" type="doc">
      <dgm:prSet loTypeId="urn:microsoft.com/office/officeart/2005/8/layout/arrow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CA"/>
        </a:p>
      </dgm:t>
    </dgm:pt>
    <dgm:pt modelId="{25C114EA-37D8-4FA8-8F62-1687CDFE5132}">
      <dgm:prSet/>
      <dgm:spPr/>
      <dgm:t>
        <a:bodyPr/>
        <a:lstStyle/>
        <a:p>
          <a:pPr rtl="0"/>
          <a:r>
            <a:rPr lang="fr-CA" dirty="0" err="1">
              <a:latin typeface="Impact" panose="020B0806030902050204" pitchFamily="34" charset="0"/>
            </a:rPr>
            <a:t>Comments</a:t>
          </a:r>
          <a:endParaRPr lang="fr-CA" dirty="0">
            <a:latin typeface="Impact" panose="020B0806030902050204" pitchFamily="34" charset="0"/>
          </a:endParaRPr>
        </a:p>
      </dgm:t>
    </dgm:pt>
    <dgm:pt modelId="{8EEEBC34-B5C9-4DD9-8350-E645EFABD181}" type="parTrans" cxnId="{45F03362-B473-44AB-8608-E11524498932}">
      <dgm:prSet/>
      <dgm:spPr/>
      <dgm:t>
        <a:bodyPr/>
        <a:lstStyle/>
        <a:p>
          <a:endParaRPr lang="fr-CA"/>
        </a:p>
      </dgm:t>
    </dgm:pt>
    <dgm:pt modelId="{2307A07E-54A1-490F-B335-E5CC229E15FB}" type="sibTrans" cxnId="{45F03362-B473-44AB-8608-E11524498932}">
      <dgm:prSet/>
      <dgm:spPr/>
      <dgm:t>
        <a:bodyPr/>
        <a:lstStyle/>
        <a:p>
          <a:endParaRPr lang="fr-CA"/>
        </a:p>
      </dgm:t>
    </dgm:pt>
    <dgm:pt modelId="{90A7BDFA-1372-4CF2-A8B2-DF83040651A4}">
      <dgm:prSet/>
      <dgm:spPr/>
      <dgm:t>
        <a:bodyPr/>
        <a:lstStyle/>
        <a:p>
          <a:pPr rtl="0"/>
          <a:r>
            <a:rPr lang="fr-CA" dirty="0">
              <a:latin typeface="Impact" panose="020B0806030902050204" pitchFamily="34" charset="0"/>
            </a:rPr>
            <a:t>Questions</a:t>
          </a:r>
        </a:p>
      </dgm:t>
    </dgm:pt>
    <dgm:pt modelId="{80385ACF-252D-44AD-B592-9804D9403AD5}" type="parTrans" cxnId="{FF74EFB6-B6B8-4966-9200-74D771321F77}">
      <dgm:prSet/>
      <dgm:spPr/>
      <dgm:t>
        <a:bodyPr/>
        <a:lstStyle/>
        <a:p>
          <a:endParaRPr lang="fr-CA"/>
        </a:p>
      </dgm:t>
    </dgm:pt>
    <dgm:pt modelId="{6BE801EF-E3D6-45F6-B935-6BF2EFBCD031}" type="sibTrans" cxnId="{FF74EFB6-B6B8-4966-9200-74D771321F77}">
      <dgm:prSet/>
      <dgm:spPr/>
      <dgm:t>
        <a:bodyPr/>
        <a:lstStyle/>
        <a:p>
          <a:endParaRPr lang="fr-CA"/>
        </a:p>
      </dgm:t>
    </dgm:pt>
    <dgm:pt modelId="{063BF461-4A46-480C-91FA-665AD6E3D028}" type="pres">
      <dgm:prSet presAssocID="{078FC078-567B-401F-9779-E60F28112DEA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DE6DCB3-2131-4A07-A491-7BA86C69DFEE}" type="pres">
      <dgm:prSet presAssocID="{078FC078-567B-401F-9779-E60F28112DEA}" presName="ribbon" presStyleLbl="node1" presStyleIdx="0" presStyleCnt="1"/>
      <dgm:spPr/>
    </dgm:pt>
    <dgm:pt modelId="{5DC3216F-2CFB-4FB8-8B81-BDAF50AF0841}" type="pres">
      <dgm:prSet presAssocID="{078FC078-567B-401F-9779-E60F28112DEA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F9FB72-C16E-438C-B1E1-F308C71B33C2}" type="pres">
      <dgm:prSet presAssocID="{078FC078-567B-401F-9779-E60F28112DEA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F74EFB6-B6B8-4966-9200-74D771321F77}" srcId="{078FC078-567B-401F-9779-E60F28112DEA}" destId="{90A7BDFA-1372-4CF2-A8B2-DF83040651A4}" srcOrd="1" destOrd="0" parTransId="{80385ACF-252D-44AD-B592-9804D9403AD5}" sibTransId="{6BE801EF-E3D6-45F6-B935-6BF2EFBCD031}"/>
    <dgm:cxn modelId="{D0FF4702-AACA-48D5-B2EF-4ABD2C8E3BE6}" type="presOf" srcId="{90A7BDFA-1372-4CF2-A8B2-DF83040651A4}" destId="{4FF9FB72-C16E-438C-B1E1-F308C71B33C2}" srcOrd="0" destOrd="0" presId="urn:microsoft.com/office/officeart/2005/8/layout/arrow6"/>
    <dgm:cxn modelId="{45F03362-B473-44AB-8608-E11524498932}" srcId="{078FC078-567B-401F-9779-E60F28112DEA}" destId="{25C114EA-37D8-4FA8-8F62-1687CDFE5132}" srcOrd="0" destOrd="0" parTransId="{8EEEBC34-B5C9-4DD9-8350-E645EFABD181}" sibTransId="{2307A07E-54A1-490F-B335-E5CC229E15FB}"/>
    <dgm:cxn modelId="{17C8E360-FAE8-4014-9841-BE4806AAB6FF}" type="presOf" srcId="{25C114EA-37D8-4FA8-8F62-1687CDFE5132}" destId="{5DC3216F-2CFB-4FB8-8B81-BDAF50AF0841}" srcOrd="0" destOrd="0" presId="urn:microsoft.com/office/officeart/2005/8/layout/arrow6"/>
    <dgm:cxn modelId="{7BF135E8-B45C-437E-916B-A875F638F48B}" type="presOf" srcId="{078FC078-567B-401F-9779-E60F28112DEA}" destId="{063BF461-4A46-480C-91FA-665AD6E3D028}" srcOrd="0" destOrd="0" presId="urn:microsoft.com/office/officeart/2005/8/layout/arrow6"/>
    <dgm:cxn modelId="{52316FF9-34DB-484C-9556-88E2EC8309AA}" type="presParOf" srcId="{063BF461-4A46-480C-91FA-665AD6E3D028}" destId="{DDE6DCB3-2131-4A07-A491-7BA86C69DFEE}" srcOrd="0" destOrd="0" presId="urn:microsoft.com/office/officeart/2005/8/layout/arrow6"/>
    <dgm:cxn modelId="{DC788A27-A5B0-407F-8078-247F320B974B}" type="presParOf" srcId="{063BF461-4A46-480C-91FA-665AD6E3D028}" destId="{5DC3216F-2CFB-4FB8-8B81-BDAF50AF0841}" srcOrd="1" destOrd="0" presId="urn:microsoft.com/office/officeart/2005/8/layout/arrow6"/>
    <dgm:cxn modelId="{0A9D1252-B603-458C-8312-E6E4C1C8F63E}" type="presParOf" srcId="{063BF461-4A46-480C-91FA-665AD6E3D028}" destId="{4FF9FB72-C16E-438C-B1E1-F308C71B33C2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0.08001</cdr:x>
      <cdr:y>0.83364</cdr:y>
    </cdr:from>
    <cdr:to>
      <cdr:x>0.19375</cdr:x>
      <cdr:y>0.91319</cdr:y>
    </cdr:to>
    <cdr:sp macro="" textlink="">
      <cdr:nvSpPr>
        <cdr:cNvPr id="2" name="ZoneTexte 1">
          <a:extLst xmlns:a="http://schemas.openxmlformats.org/drawingml/2006/main">
            <a:ext uri="{FF2B5EF4-FFF2-40B4-BE49-F238E27FC236}">
              <a16:creationId xmlns:a16="http://schemas.microsoft.com/office/drawing/2014/main" xmlns="" id="{31055FAD-562D-4189-9DEA-84351F262B75}"/>
            </a:ext>
          </a:extLst>
        </cdr:cNvPr>
        <cdr:cNvSpPr txBox="1"/>
      </cdr:nvSpPr>
      <cdr:spPr>
        <a:xfrm xmlns:a="http://schemas.openxmlformats.org/drawingml/2006/main">
          <a:off x="658416" y="3773016"/>
          <a:ext cx="936104" cy="36004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fr-CA" sz="2000" dirty="0" err="1">
              <a:solidFill>
                <a:schemeClr val="tx1">
                  <a:lumMod val="65000"/>
                  <a:lumOff val="35000"/>
                </a:schemeClr>
              </a:solidFill>
              <a:latin typeface="Impact" panose="020B0806030902050204" pitchFamily="34" charset="0"/>
            </a:rPr>
            <a:t>Task</a:t>
          </a:r>
          <a:endParaRPr lang="fr-CA" sz="2000" dirty="0">
            <a:solidFill>
              <a:schemeClr val="tx1">
                <a:lumMod val="65000"/>
                <a:lumOff val="35000"/>
              </a:schemeClr>
            </a:solidFill>
            <a:latin typeface="Impact" panose="020B0806030902050204" pitchFamily="34" charset="0"/>
          </a:endParaRPr>
        </a:p>
      </cdr:txBody>
    </cdr:sp>
  </cdr:relSizeAnchor>
  <cdr:relSizeAnchor xmlns:cdr="http://schemas.openxmlformats.org/drawingml/2006/chartDrawing">
    <cdr:from>
      <cdr:x>0.3075</cdr:x>
      <cdr:y>0.83364</cdr:y>
    </cdr:from>
    <cdr:to>
      <cdr:x>0.4475</cdr:x>
      <cdr:y>0.91319</cdr:y>
    </cdr:to>
    <cdr:sp macro="" textlink="">
      <cdr:nvSpPr>
        <cdr:cNvPr id="3" name="ZoneTexte 1">
          <a:extLst xmlns:a="http://schemas.openxmlformats.org/drawingml/2006/main">
            <a:ext uri="{FF2B5EF4-FFF2-40B4-BE49-F238E27FC236}">
              <a16:creationId xmlns:a16="http://schemas.microsoft.com/office/drawing/2014/main" xmlns="" id="{737911DF-DF31-4DBC-B405-760ECE64B261}"/>
            </a:ext>
          </a:extLst>
        </cdr:cNvPr>
        <cdr:cNvSpPr txBox="1"/>
      </cdr:nvSpPr>
      <cdr:spPr>
        <a:xfrm xmlns:a="http://schemas.openxmlformats.org/drawingml/2006/main">
          <a:off x="2530624" y="3773016"/>
          <a:ext cx="1152128" cy="36004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fr-CA" sz="2000" dirty="0">
              <a:solidFill>
                <a:schemeClr val="tx1">
                  <a:lumMod val="65000"/>
                  <a:lumOff val="35000"/>
                </a:schemeClr>
              </a:solidFill>
              <a:latin typeface="Impact" panose="020B0806030902050204" pitchFamily="34" charset="0"/>
            </a:rPr>
            <a:t>Process</a:t>
          </a:r>
        </a:p>
      </cdr:txBody>
    </cdr:sp>
  </cdr:relSizeAnchor>
  <cdr:relSizeAnchor xmlns:cdr="http://schemas.openxmlformats.org/drawingml/2006/chartDrawing">
    <cdr:from>
      <cdr:x>0.535</cdr:x>
      <cdr:y>0.83364</cdr:y>
    </cdr:from>
    <cdr:to>
      <cdr:x>0.71</cdr:x>
      <cdr:y>0.91319</cdr:y>
    </cdr:to>
    <cdr:sp macro="" textlink="">
      <cdr:nvSpPr>
        <cdr:cNvPr id="4" name="ZoneTexte 1">
          <a:extLst xmlns:a="http://schemas.openxmlformats.org/drawingml/2006/main">
            <a:ext uri="{FF2B5EF4-FFF2-40B4-BE49-F238E27FC236}">
              <a16:creationId xmlns:a16="http://schemas.microsoft.com/office/drawing/2014/main" xmlns="" id="{737911DF-DF31-4DBC-B405-760ECE64B261}"/>
            </a:ext>
          </a:extLst>
        </cdr:cNvPr>
        <cdr:cNvSpPr txBox="1"/>
      </cdr:nvSpPr>
      <cdr:spPr>
        <a:xfrm xmlns:a="http://schemas.openxmlformats.org/drawingml/2006/main">
          <a:off x="4402832" y="3773016"/>
          <a:ext cx="1440160" cy="36004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fr-CA" sz="2000" dirty="0">
              <a:solidFill>
                <a:schemeClr val="tx1">
                  <a:lumMod val="65000"/>
                  <a:lumOff val="35000"/>
                </a:schemeClr>
              </a:solidFill>
              <a:latin typeface="Impact" panose="020B0806030902050204" pitchFamily="34" charset="0"/>
            </a:rPr>
            <a:t>Self-</a:t>
          </a:r>
          <a:r>
            <a:rPr lang="fr-CA" sz="2000" dirty="0" err="1">
              <a:solidFill>
                <a:schemeClr val="tx1">
                  <a:lumMod val="65000"/>
                  <a:lumOff val="35000"/>
                </a:schemeClr>
              </a:solidFill>
              <a:latin typeface="Impact" panose="020B0806030902050204" pitchFamily="34" charset="0"/>
            </a:rPr>
            <a:t>regulation</a:t>
          </a:r>
          <a:endParaRPr lang="fr-CA" sz="2000" dirty="0">
            <a:solidFill>
              <a:schemeClr val="tx1">
                <a:lumMod val="65000"/>
                <a:lumOff val="35000"/>
              </a:schemeClr>
            </a:solidFill>
            <a:latin typeface="Impact" panose="020B0806030902050204" pitchFamily="34" charset="0"/>
          </a:endParaRPr>
        </a:p>
      </cdr:txBody>
    </cdr:sp>
  </cdr:relSizeAnchor>
  <cdr:relSizeAnchor xmlns:cdr="http://schemas.openxmlformats.org/drawingml/2006/chartDrawing">
    <cdr:from>
      <cdr:x>0.78</cdr:x>
      <cdr:y>0.83364</cdr:y>
    </cdr:from>
    <cdr:to>
      <cdr:x>0.96374</cdr:x>
      <cdr:y>1</cdr:y>
    </cdr:to>
    <cdr:sp macro="" textlink="">
      <cdr:nvSpPr>
        <cdr:cNvPr id="5" name="ZoneTexte 1">
          <a:extLst xmlns:a="http://schemas.openxmlformats.org/drawingml/2006/main">
            <a:ext uri="{FF2B5EF4-FFF2-40B4-BE49-F238E27FC236}">
              <a16:creationId xmlns:a16="http://schemas.microsoft.com/office/drawing/2014/main" xmlns="" id="{737911DF-DF31-4DBC-B405-760ECE64B261}"/>
            </a:ext>
          </a:extLst>
        </cdr:cNvPr>
        <cdr:cNvSpPr txBox="1"/>
      </cdr:nvSpPr>
      <cdr:spPr>
        <a:xfrm xmlns:a="http://schemas.openxmlformats.org/drawingml/2006/main">
          <a:off x="6419056" y="3773015"/>
          <a:ext cx="1512168" cy="75294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fr-CA" sz="2000" dirty="0" err="1">
              <a:solidFill>
                <a:schemeClr val="tx1">
                  <a:lumMod val="65000"/>
                  <a:lumOff val="35000"/>
                </a:schemeClr>
              </a:solidFill>
              <a:latin typeface="Impact" panose="020B0806030902050204" pitchFamily="34" charset="0"/>
            </a:rPr>
            <a:t>Personal</a:t>
          </a:r>
          <a:r>
            <a:rPr lang="fr-CA" sz="2000" dirty="0">
              <a:solidFill>
                <a:schemeClr val="tx1">
                  <a:lumMod val="65000"/>
                  <a:lumOff val="35000"/>
                </a:schemeClr>
              </a:solidFill>
              <a:latin typeface="Impact" panose="020B0806030902050204" pitchFamily="34" charset="0"/>
            </a:rPr>
            <a:t>  </a:t>
          </a:r>
          <a:r>
            <a:rPr lang="fr-CA" sz="2000" dirty="0" err="1">
              <a:solidFill>
                <a:schemeClr val="tx1">
                  <a:lumMod val="65000"/>
                  <a:lumOff val="35000"/>
                </a:schemeClr>
              </a:solidFill>
              <a:latin typeface="Impact" panose="020B0806030902050204" pitchFamily="34" charset="0"/>
            </a:rPr>
            <a:t>emotional</a:t>
          </a:r>
          <a:endParaRPr lang="fr-CA" sz="2000" dirty="0">
            <a:solidFill>
              <a:schemeClr val="tx1">
                <a:lumMod val="65000"/>
                <a:lumOff val="35000"/>
              </a:schemeClr>
            </a:solidFill>
            <a:latin typeface="Impact" panose="020B080603090205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0.14125</cdr:x>
      <cdr:y>0.86546</cdr:y>
    </cdr:from>
    <cdr:to>
      <cdr:x>0.3075</cdr:x>
      <cdr:y>1</cdr:y>
    </cdr:to>
    <cdr:sp macro="" textlink="">
      <cdr:nvSpPr>
        <cdr:cNvPr id="2" name="ZoneTexte 1">
          <a:extLst xmlns:a="http://schemas.openxmlformats.org/drawingml/2006/main">
            <a:ext uri="{FF2B5EF4-FFF2-40B4-BE49-F238E27FC236}">
              <a16:creationId xmlns:a16="http://schemas.microsoft.com/office/drawing/2014/main" xmlns="" id="{5AE98C59-AD21-4368-9228-C1A2896334F1}"/>
            </a:ext>
          </a:extLst>
        </cdr:cNvPr>
        <cdr:cNvSpPr txBox="1"/>
      </cdr:nvSpPr>
      <cdr:spPr>
        <a:xfrm xmlns:a="http://schemas.openxmlformats.org/drawingml/2006/main">
          <a:off x="1162472" y="3917032"/>
          <a:ext cx="1368152" cy="608931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fr-CA" sz="1600" dirty="0" err="1">
              <a:latin typeface="Impact" panose="020B0806030902050204" pitchFamily="34" charset="0"/>
            </a:rPr>
            <a:t>Experimental</a:t>
          </a:r>
          <a:r>
            <a:rPr lang="fr-CA" sz="1600" dirty="0">
              <a:latin typeface="Impact" panose="020B0806030902050204" pitchFamily="34" charset="0"/>
            </a:rPr>
            <a:t> group</a:t>
          </a:r>
        </a:p>
      </cdr:txBody>
    </cdr:sp>
  </cdr:relSizeAnchor>
  <cdr:relSizeAnchor xmlns:cdr="http://schemas.openxmlformats.org/drawingml/2006/chartDrawing">
    <cdr:from>
      <cdr:x>0.5525</cdr:x>
      <cdr:y>0.86546</cdr:y>
    </cdr:from>
    <cdr:to>
      <cdr:x>0.71875</cdr:x>
      <cdr:y>1</cdr:y>
    </cdr:to>
    <cdr:sp macro="" textlink="">
      <cdr:nvSpPr>
        <cdr:cNvPr id="3" name="ZoneTexte 1">
          <a:extLst xmlns:a="http://schemas.openxmlformats.org/drawingml/2006/main">
            <a:ext uri="{FF2B5EF4-FFF2-40B4-BE49-F238E27FC236}">
              <a16:creationId xmlns:a16="http://schemas.microsoft.com/office/drawing/2014/main" xmlns="" id="{4A0A3DC1-21BB-40BE-B6ED-D590D4148822}"/>
            </a:ext>
          </a:extLst>
        </cdr:cNvPr>
        <cdr:cNvSpPr txBox="1"/>
      </cdr:nvSpPr>
      <cdr:spPr>
        <a:xfrm xmlns:a="http://schemas.openxmlformats.org/drawingml/2006/main">
          <a:off x="4546848" y="3917032"/>
          <a:ext cx="1368152" cy="608931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fr-CA" sz="1600" dirty="0">
              <a:latin typeface="Impact" panose="020B0806030902050204" pitchFamily="34" charset="0"/>
            </a:rPr>
            <a:t>Control </a:t>
          </a:r>
          <a:br>
            <a:rPr lang="fr-CA" sz="1600" dirty="0">
              <a:latin typeface="Impact" panose="020B0806030902050204" pitchFamily="34" charset="0"/>
            </a:rPr>
          </a:br>
          <a:r>
            <a:rPr lang="fr-CA" sz="1600" dirty="0">
              <a:latin typeface="Impact" panose="020B0806030902050204" pitchFamily="34" charset="0"/>
            </a:rPr>
            <a:t>group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4" y="1"/>
            <a:ext cx="3170764" cy="480388"/>
          </a:xfrm>
          <a:prstGeom prst="rect">
            <a:avLst/>
          </a:prstGeom>
        </p:spPr>
        <p:txBody>
          <a:bodyPr vert="horz" lIns="96643" tIns="48322" rIns="96643" bIns="48322" rtlCol="0"/>
          <a:lstStyle>
            <a:lvl1pPr algn="l" eaLnBrk="1" hangingPunct="1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142750" y="1"/>
            <a:ext cx="3170763" cy="480388"/>
          </a:xfrm>
          <a:prstGeom prst="rect">
            <a:avLst/>
          </a:prstGeom>
        </p:spPr>
        <p:txBody>
          <a:bodyPr vert="horz" lIns="96643" tIns="48322" rIns="96643" bIns="48322" rtlCol="0"/>
          <a:lstStyle>
            <a:lvl1pPr algn="r" eaLnBrk="1" hangingPunct="1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303966C-1D38-4568-B944-297487C86C60}" type="datetimeFigureOut">
              <a:rPr lang="fr-CA"/>
              <a:pPr>
                <a:defRPr/>
              </a:pPr>
              <a:t>2018-05-08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4" y="9119173"/>
            <a:ext cx="3170764" cy="480388"/>
          </a:xfrm>
          <a:prstGeom prst="rect">
            <a:avLst/>
          </a:prstGeom>
        </p:spPr>
        <p:txBody>
          <a:bodyPr vert="horz" lIns="96643" tIns="48322" rIns="96643" bIns="48322" rtlCol="0" anchor="b"/>
          <a:lstStyle>
            <a:lvl1pPr algn="l" eaLnBrk="1" hangingPunct="1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13836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4" y="3"/>
            <a:ext cx="3170764" cy="482027"/>
          </a:xfrm>
          <a:prstGeom prst="rect">
            <a:avLst/>
          </a:prstGeom>
        </p:spPr>
        <p:txBody>
          <a:bodyPr vert="horz" lIns="96643" tIns="48322" rIns="96643" bIns="48322" rtlCol="0"/>
          <a:lstStyle>
            <a:lvl1pPr algn="l" eaLnBrk="1" hangingPunct="1"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142750" y="3"/>
            <a:ext cx="3170763" cy="482027"/>
          </a:xfrm>
          <a:prstGeom prst="rect">
            <a:avLst/>
          </a:prstGeom>
        </p:spPr>
        <p:txBody>
          <a:bodyPr vert="horz" lIns="96643" tIns="48322" rIns="96643" bIns="48322" rtlCol="0"/>
          <a:lstStyle>
            <a:lvl1pPr algn="r" eaLnBrk="1" hangingPunct="1"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6E9B9E6-8AE3-4833-BE13-054DA01F5BE9}" type="datetimeFigureOut">
              <a:rPr lang="fr-CA"/>
              <a:pPr>
                <a:defRPr/>
              </a:pPr>
              <a:t>2018-05-08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498600" y="1200150"/>
            <a:ext cx="4318000" cy="3238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43" tIns="48322" rIns="96643" bIns="48322" rtlCol="0" anchor="ctr"/>
          <a:lstStyle/>
          <a:p>
            <a:pPr lvl="0"/>
            <a:endParaRPr lang="fr-CA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32365" y="4620251"/>
            <a:ext cx="5852160" cy="3780800"/>
          </a:xfrm>
          <a:prstGeom prst="rect">
            <a:avLst/>
          </a:prstGeom>
        </p:spPr>
        <p:txBody>
          <a:bodyPr vert="horz" lIns="96643" tIns="48322" rIns="96643" bIns="48322" rtlCol="0"/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  <a:endParaRPr lang="fr-CA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4" y="9119176"/>
            <a:ext cx="3170764" cy="482027"/>
          </a:xfrm>
          <a:prstGeom prst="rect">
            <a:avLst/>
          </a:prstGeom>
        </p:spPr>
        <p:txBody>
          <a:bodyPr vert="horz" lIns="96643" tIns="48322" rIns="96643" bIns="48322" rtlCol="0" anchor="b"/>
          <a:lstStyle>
            <a:lvl1pPr algn="l" eaLnBrk="1" hangingPunct="1"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142750" y="9119176"/>
            <a:ext cx="3170763" cy="482027"/>
          </a:xfrm>
          <a:prstGeom prst="rect">
            <a:avLst/>
          </a:prstGeom>
        </p:spPr>
        <p:txBody>
          <a:bodyPr vert="horz" wrap="square" lIns="96643" tIns="48322" rIns="96643" bIns="4832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/>
            </a:lvl1pPr>
          </a:lstStyle>
          <a:p>
            <a:pPr>
              <a:defRPr/>
            </a:pPr>
            <a:fld id="{6A78B44A-1BD5-4A63-A67A-0B3BE081FE91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8748417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#_ENREF_4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6" Type="http://schemas.openxmlformats.org/officeDocument/2006/relationships/hyperlink" Target="#_ENREF_18"/><Relationship Id="rId5" Type="http://schemas.openxmlformats.org/officeDocument/2006/relationships/hyperlink" Target="#_ENREF_7"/><Relationship Id="rId4" Type="http://schemas.openxmlformats.org/officeDocument/2006/relationships/hyperlink" Target="#_ENREF_9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Good </a:t>
            </a:r>
            <a:r>
              <a:rPr lang="fr-CA" dirty="0" err="1"/>
              <a:t>morning</a:t>
            </a:r>
            <a:r>
              <a:rPr lang="fr-CA" dirty="0"/>
              <a:t>, </a:t>
            </a:r>
            <a:r>
              <a:rPr lang="fr-CA" dirty="0" err="1"/>
              <a:t>enjoy</a:t>
            </a:r>
            <a:r>
              <a:rPr lang="fr-CA" dirty="0"/>
              <a:t> </a:t>
            </a:r>
            <a:r>
              <a:rPr lang="fr-CA" dirty="0" err="1"/>
              <a:t>your</a:t>
            </a:r>
            <a:r>
              <a:rPr lang="fr-CA" dirty="0"/>
              <a:t> </a:t>
            </a:r>
            <a:r>
              <a:rPr lang="fr-CA" dirty="0" err="1"/>
              <a:t>meal</a:t>
            </a:r>
            <a:r>
              <a:rPr lang="fr-CA" dirty="0"/>
              <a:t>.</a:t>
            </a:r>
          </a:p>
          <a:p>
            <a:r>
              <a:rPr lang="fr-CA" dirty="0" err="1"/>
              <a:t>My</a:t>
            </a:r>
            <a:r>
              <a:rPr lang="fr-CA" dirty="0"/>
              <a:t> </a:t>
            </a:r>
            <a:r>
              <a:rPr lang="fr-CA" dirty="0" err="1"/>
              <a:t>name</a:t>
            </a:r>
            <a:r>
              <a:rPr lang="fr-CA" dirty="0"/>
              <a:t> </a:t>
            </a:r>
            <a:r>
              <a:rPr lang="fr-CA" dirty="0" err="1"/>
              <a:t>is</a:t>
            </a:r>
            <a:r>
              <a:rPr lang="fr-CA" dirty="0"/>
              <a:t> </a:t>
            </a:r>
            <a:r>
              <a:rPr lang="fr-CA" dirty="0" err="1"/>
              <a:t>Stephanie</a:t>
            </a:r>
            <a:r>
              <a:rPr lang="fr-CA" dirty="0"/>
              <a:t> Facchin, </a:t>
            </a:r>
            <a:r>
              <a:rPr lang="fr-CA" dirty="0" err="1"/>
              <a:t>I’m</a:t>
            </a:r>
            <a:r>
              <a:rPr lang="fr-CA" dirty="0"/>
              <a:t> a </a:t>
            </a:r>
            <a:r>
              <a:rPr lang="fr-CA" dirty="0" err="1"/>
              <a:t>researcher</a:t>
            </a:r>
            <a:r>
              <a:rPr lang="fr-CA" dirty="0"/>
              <a:t> at cegep à distance. And I </a:t>
            </a:r>
            <a:r>
              <a:rPr lang="fr-CA" dirty="0" err="1"/>
              <a:t>am</a:t>
            </a:r>
            <a:r>
              <a:rPr lang="fr-CA" dirty="0"/>
              <a:t> </a:t>
            </a:r>
            <a:r>
              <a:rPr lang="fr-CA" dirty="0" err="1"/>
              <a:t>glad</a:t>
            </a:r>
            <a:r>
              <a:rPr lang="fr-CA" baseline="0" dirty="0"/>
              <a:t> to </a:t>
            </a:r>
            <a:r>
              <a:rPr lang="fr-CA" baseline="0" dirty="0" err="1"/>
              <a:t>present</a:t>
            </a:r>
            <a:r>
              <a:rPr lang="fr-CA" baseline="0" dirty="0"/>
              <a:t> the </a:t>
            </a:r>
            <a:r>
              <a:rPr lang="fr-CA" baseline="0" dirty="0" err="1"/>
              <a:t>results</a:t>
            </a:r>
            <a:r>
              <a:rPr lang="fr-CA" baseline="0" dirty="0"/>
              <a:t> of a </a:t>
            </a:r>
            <a:r>
              <a:rPr lang="fr-CA" baseline="0" dirty="0" err="1"/>
              <a:t>research</a:t>
            </a:r>
            <a:r>
              <a:rPr lang="fr-CA" baseline="0" dirty="0"/>
              <a:t> </a:t>
            </a:r>
            <a:r>
              <a:rPr lang="fr-CA" baseline="0" dirty="0" err="1"/>
              <a:t>that</a:t>
            </a:r>
            <a:r>
              <a:rPr lang="fr-CA" baseline="0" dirty="0"/>
              <a:t> I </a:t>
            </a:r>
            <a:r>
              <a:rPr lang="fr-CA" baseline="0" dirty="0" err="1"/>
              <a:t>did</a:t>
            </a:r>
            <a:r>
              <a:rPr lang="fr-CA" baseline="0" dirty="0"/>
              <a:t> to </a:t>
            </a:r>
            <a:r>
              <a:rPr lang="fr-CA" baseline="0" dirty="0" err="1"/>
              <a:t>evaluate</a:t>
            </a:r>
            <a:r>
              <a:rPr lang="fr-CA" baseline="0" dirty="0"/>
              <a:t> the </a:t>
            </a:r>
            <a:r>
              <a:rPr lang="fr-CA" baseline="0" dirty="0" err="1"/>
              <a:t>effect</a:t>
            </a:r>
            <a:r>
              <a:rPr lang="fr-CA" baseline="0" dirty="0"/>
              <a:t> of </a:t>
            </a:r>
            <a:r>
              <a:rPr lang="fr-CA" baseline="0" dirty="0" err="1"/>
              <a:t>giving</a:t>
            </a:r>
            <a:r>
              <a:rPr lang="fr-CA" baseline="0" dirty="0"/>
              <a:t> e-feedback on </a:t>
            </a:r>
            <a:r>
              <a:rPr lang="fr-CA" baseline="0" dirty="0" err="1"/>
              <a:t>achievement</a:t>
            </a:r>
            <a:r>
              <a:rPr lang="fr-CA" baseline="0" dirty="0"/>
              <a:t>, </a:t>
            </a:r>
            <a:r>
              <a:rPr lang="fr-CA" baseline="0" dirty="0" err="1"/>
              <a:t>persistence</a:t>
            </a:r>
            <a:r>
              <a:rPr lang="fr-CA" baseline="0" dirty="0"/>
              <a:t> and </a:t>
            </a:r>
            <a:r>
              <a:rPr lang="fr-CA" baseline="0" dirty="0" err="1"/>
              <a:t>learners</a:t>
            </a:r>
            <a:r>
              <a:rPr lang="fr-CA" baseline="0" dirty="0"/>
              <a:t>’ satisfaction.</a:t>
            </a:r>
          </a:p>
          <a:p>
            <a:endParaRPr lang="fr-CA" baseline="0" dirty="0"/>
          </a:p>
          <a:p>
            <a:r>
              <a:rPr lang="fr-CA" baseline="0" dirty="0"/>
              <a:t>This </a:t>
            </a:r>
            <a:r>
              <a:rPr lang="fr-CA" baseline="0" dirty="0" err="1"/>
              <a:t>study</a:t>
            </a:r>
            <a:r>
              <a:rPr lang="fr-CA" baseline="0" dirty="0"/>
              <a:t> </a:t>
            </a:r>
            <a:r>
              <a:rPr lang="fr-CA" baseline="0" dirty="0" err="1"/>
              <a:t>took</a:t>
            </a:r>
            <a:r>
              <a:rPr lang="fr-CA" baseline="0" dirty="0"/>
              <a:t> place at Cégep à distance </a:t>
            </a:r>
            <a:r>
              <a:rPr lang="fr-CA" baseline="0" dirty="0" err="1"/>
              <a:t>wich</a:t>
            </a:r>
            <a:r>
              <a:rPr lang="fr-CA" baseline="0" dirty="0"/>
              <a:t> </a:t>
            </a:r>
            <a:r>
              <a:rPr lang="fr-CA" baseline="0" dirty="0" err="1"/>
              <a:t>is</a:t>
            </a:r>
            <a:r>
              <a:rPr lang="fr-CA" baseline="0" dirty="0"/>
              <a:t> a </a:t>
            </a:r>
            <a:r>
              <a:rPr lang="fr-CA" baseline="0" dirty="0" err="1"/>
              <a:t>dedicated</a:t>
            </a:r>
            <a:r>
              <a:rPr lang="fr-CA" baseline="0" dirty="0"/>
              <a:t> distance </a:t>
            </a:r>
            <a:r>
              <a:rPr lang="fr-CA" baseline="0" dirty="0" err="1"/>
              <a:t>education</a:t>
            </a:r>
            <a:r>
              <a:rPr lang="fr-CA" baseline="0" dirty="0"/>
              <a:t> </a:t>
            </a:r>
            <a:r>
              <a:rPr lang="fr-CA" baseline="0" dirty="0" err="1"/>
              <a:t>college</a:t>
            </a:r>
            <a:r>
              <a:rPr lang="fr-CA" baseline="0" dirty="0"/>
              <a:t> in the province of </a:t>
            </a:r>
            <a:r>
              <a:rPr lang="fr-CA" baseline="0" dirty="0" err="1"/>
              <a:t>Quebec</a:t>
            </a:r>
            <a:r>
              <a:rPr lang="fr-CA" baseline="0" dirty="0"/>
              <a:t> in Canada. </a:t>
            </a:r>
            <a:r>
              <a:rPr lang="fr-CA" baseline="0" dirty="0" err="1"/>
              <a:t>Yearly</a:t>
            </a:r>
            <a:r>
              <a:rPr lang="fr-CA" baseline="0" dirty="0"/>
              <a:t>, the </a:t>
            </a:r>
            <a:r>
              <a:rPr lang="fr-CA" baseline="0" dirty="0" err="1"/>
              <a:t>number</a:t>
            </a:r>
            <a:r>
              <a:rPr lang="fr-CA" baseline="0" dirty="0"/>
              <a:t> of registrations </a:t>
            </a:r>
            <a:r>
              <a:rPr lang="fr-CA" baseline="0" dirty="0" err="1"/>
              <a:t>exceeds</a:t>
            </a:r>
            <a:r>
              <a:rPr lang="fr-CA" baseline="0" dirty="0"/>
              <a:t> 20 000 (</a:t>
            </a:r>
            <a:r>
              <a:rPr lang="fr-CA" baseline="0" dirty="0" err="1"/>
              <a:t>twenty</a:t>
            </a:r>
            <a:r>
              <a:rPr lang="fr-CA" baseline="0" dirty="0"/>
              <a:t> </a:t>
            </a:r>
            <a:r>
              <a:rPr lang="fr-CA" baseline="0" dirty="0" err="1"/>
              <a:t>thousand</a:t>
            </a:r>
            <a:r>
              <a:rPr lang="fr-CA" baseline="0" dirty="0"/>
              <a:t>).</a:t>
            </a:r>
          </a:p>
          <a:p>
            <a:endParaRPr lang="fr-CA" baseline="0" dirty="0"/>
          </a:p>
          <a:p>
            <a:r>
              <a:rPr lang="fr-CA" baseline="0" dirty="0"/>
              <a:t>In </a:t>
            </a:r>
            <a:r>
              <a:rPr lang="fr-CA" baseline="0" dirty="0" err="1"/>
              <a:t>our</a:t>
            </a:r>
            <a:r>
              <a:rPr lang="fr-CA" baseline="0" dirty="0"/>
              <a:t> institution, as in </a:t>
            </a:r>
            <a:r>
              <a:rPr lang="fr-CA" baseline="0" dirty="0" err="1"/>
              <a:t>many</a:t>
            </a:r>
            <a:r>
              <a:rPr lang="fr-CA" baseline="0" dirty="0"/>
              <a:t> distance </a:t>
            </a:r>
            <a:r>
              <a:rPr lang="fr-CA" baseline="0" dirty="0" err="1"/>
              <a:t>education</a:t>
            </a:r>
            <a:r>
              <a:rPr lang="fr-CA" baseline="0" dirty="0"/>
              <a:t> institutions, </a:t>
            </a:r>
            <a:r>
              <a:rPr lang="fr-CA" baseline="0" dirty="0" err="1"/>
              <a:t>we</a:t>
            </a:r>
            <a:r>
              <a:rPr lang="fr-CA" baseline="0" dirty="0"/>
              <a:t> are </a:t>
            </a:r>
            <a:r>
              <a:rPr lang="fr-CA" baseline="0" dirty="0" err="1"/>
              <a:t>concerned</a:t>
            </a:r>
            <a:r>
              <a:rPr lang="fr-CA" baseline="0" dirty="0"/>
              <a:t> about course dropout.  </a:t>
            </a:r>
          </a:p>
          <a:p>
            <a:r>
              <a:rPr lang="fr-CA" baseline="0" dirty="0" err="1"/>
              <a:t>Litterature</a:t>
            </a:r>
            <a:r>
              <a:rPr lang="fr-CA" baseline="0" dirty="0"/>
              <a:t> has </a:t>
            </a:r>
            <a:r>
              <a:rPr lang="fr-CA" baseline="0" dirty="0" err="1"/>
              <a:t>clearly</a:t>
            </a:r>
            <a:r>
              <a:rPr lang="fr-CA" baseline="0" dirty="0"/>
              <a:t> </a:t>
            </a:r>
            <a:r>
              <a:rPr lang="fr-CA" baseline="0" dirty="0" err="1"/>
              <a:t>demonstrated</a:t>
            </a:r>
            <a:r>
              <a:rPr lang="fr-CA" baseline="0" dirty="0"/>
              <a:t> </a:t>
            </a:r>
            <a:r>
              <a:rPr lang="fr-CA" baseline="0" dirty="0" err="1"/>
              <a:t>that</a:t>
            </a:r>
            <a:r>
              <a:rPr lang="fr-CA" baseline="0" dirty="0"/>
              <a:t> feedback </a:t>
            </a:r>
            <a:r>
              <a:rPr lang="fr-CA" baseline="0" dirty="0" err="1"/>
              <a:t>is</a:t>
            </a:r>
            <a:r>
              <a:rPr lang="fr-CA" baseline="0" dirty="0"/>
              <a:t> an important factor </a:t>
            </a:r>
            <a:r>
              <a:rPr lang="fr-CA" baseline="0" dirty="0" err="1"/>
              <a:t>related</a:t>
            </a:r>
            <a:r>
              <a:rPr lang="fr-CA" baseline="0" dirty="0"/>
              <a:t> to </a:t>
            </a:r>
            <a:r>
              <a:rPr lang="fr-CA" baseline="0" dirty="0" err="1"/>
              <a:t>persistence</a:t>
            </a:r>
            <a:r>
              <a:rPr lang="fr-CA" baseline="0" dirty="0"/>
              <a:t> and </a:t>
            </a:r>
            <a:r>
              <a:rPr lang="fr-CA" baseline="0" dirty="0" err="1"/>
              <a:t>success</a:t>
            </a:r>
            <a:r>
              <a:rPr lang="fr-CA" baseline="0" dirty="0"/>
              <a:t>. </a:t>
            </a:r>
            <a:r>
              <a:rPr lang="fr-CA" baseline="0" dirty="0" err="1"/>
              <a:t>Also</a:t>
            </a:r>
            <a:r>
              <a:rPr lang="fr-CA" baseline="0" dirty="0"/>
              <a:t>, </a:t>
            </a:r>
            <a:r>
              <a:rPr lang="fr-CA" baseline="0" dirty="0" err="1"/>
              <a:t>available</a:t>
            </a:r>
            <a:r>
              <a:rPr lang="fr-CA" baseline="0" dirty="0"/>
              <a:t> technologies </a:t>
            </a:r>
            <a:r>
              <a:rPr lang="fr-CA" baseline="0" dirty="0" err="1"/>
              <a:t>multiply</a:t>
            </a:r>
            <a:r>
              <a:rPr lang="fr-CA" baseline="0" dirty="0"/>
              <a:t> the </a:t>
            </a:r>
            <a:r>
              <a:rPr lang="fr-CA" baseline="0" dirty="0" err="1"/>
              <a:t>possibilities</a:t>
            </a:r>
            <a:r>
              <a:rPr lang="fr-CA" baseline="0" dirty="0"/>
              <a:t> of </a:t>
            </a:r>
            <a:r>
              <a:rPr lang="fr-CA" baseline="0" dirty="0" err="1"/>
              <a:t>giving</a:t>
            </a:r>
            <a:r>
              <a:rPr lang="fr-CA" baseline="0" dirty="0"/>
              <a:t> feedback to </a:t>
            </a:r>
            <a:r>
              <a:rPr lang="fr-CA" baseline="0" dirty="0" err="1"/>
              <a:t>learners</a:t>
            </a:r>
            <a:r>
              <a:rPr lang="fr-CA" baseline="0" dirty="0"/>
              <a:t> and are an </a:t>
            </a:r>
            <a:r>
              <a:rPr lang="fr-CA" baseline="0" dirty="0" err="1"/>
              <a:t>opportunity</a:t>
            </a:r>
            <a:r>
              <a:rPr lang="fr-CA" baseline="0" dirty="0"/>
              <a:t> to </a:t>
            </a:r>
            <a:r>
              <a:rPr lang="fr-CA" baseline="0" dirty="0" err="1"/>
              <a:t>innovate</a:t>
            </a:r>
            <a:r>
              <a:rPr lang="fr-CA" baseline="0" dirty="0"/>
              <a:t>.</a:t>
            </a:r>
          </a:p>
          <a:p>
            <a:endParaRPr lang="fr-CA" baseline="0" dirty="0"/>
          </a:p>
          <a:p>
            <a:r>
              <a:rPr lang="fr-CA" baseline="0" dirty="0" err="1"/>
              <a:t>Therefore</a:t>
            </a:r>
            <a:r>
              <a:rPr lang="fr-CA" baseline="0" dirty="0"/>
              <a:t>, </a:t>
            </a:r>
            <a:r>
              <a:rPr lang="fr-CA" baseline="0" dirty="0" err="1"/>
              <a:t>we</a:t>
            </a:r>
            <a:r>
              <a:rPr lang="fr-CA" baseline="0" dirty="0"/>
              <a:t> </a:t>
            </a:r>
            <a:r>
              <a:rPr lang="fr-CA" baseline="0" dirty="0" err="1"/>
              <a:t>developped</a:t>
            </a:r>
            <a:r>
              <a:rPr lang="fr-CA" baseline="0" dirty="0"/>
              <a:t> a </a:t>
            </a:r>
            <a:r>
              <a:rPr lang="fr-CA" baseline="0" dirty="0" err="1"/>
              <a:t>research</a:t>
            </a:r>
            <a:r>
              <a:rPr lang="fr-CA" baseline="0" dirty="0"/>
              <a:t> </a:t>
            </a:r>
            <a:r>
              <a:rPr lang="fr-CA" baseline="0" dirty="0" err="1"/>
              <a:t>project</a:t>
            </a:r>
            <a:r>
              <a:rPr lang="fr-CA" baseline="0" dirty="0"/>
              <a:t> </a:t>
            </a:r>
            <a:r>
              <a:rPr lang="fr-CA" baseline="0" dirty="0" err="1"/>
              <a:t>where</a:t>
            </a:r>
            <a:r>
              <a:rPr lang="fr-CA" baseline="0" dirty="0"/>
              <a:t> </a:t>
            </a:r>
            <a:r>
              <a:rPr lang="fr-CA" baseline="0" dirty="0" err="1"/>
              <a:t>learners</a:t>
            </a:r>
            <a:r>
              <a:rPr lang="fr-CA" baseline="0" dirty="0"/>
              <a:t> </a:t>
            </a:r>
            <a:r>
              <a:rPr lang="fr-CA" baseline="0" dirty="0" err="1"/>
              <a:t>receive</a:t>
            </a:r>
            <a:r>
              <a:rPr lang="fr-CA" baseline="0" dirty="0"/>
              <a:t> e-feedback : </a:t>
            </a:r>
            <a:r>
              <a:rPr lang="fr-CA" baseline="0" dirty="0" err="1"/>
              <a:t>it</a:t>
            </a:r>
            <a:r>
              <a:rPr lang="fr-CA" baseline="0" dirty="0"/>
              <a:t> </a:t>
            </a:r>
            <a:r>
              <a:rPr lang="fr-CA" baseline="0" dirty="0" err="1"/>
              <a:t>is</a:t>
            </a:r>
            <a:r>
              <a:rPr lang="fr-CA" baseline="0" dirty="0"/>
              <a:t> </a:t>
            </a:r>
            <a:r>
              <a:rPr lang="fr-CA" baseline="0" dirty="0" err="1"/>
              <a:t>either</a:t>
            </a:r>
            <a:r>
              <a:rPr lang="fr-CA" baseline="0" dirty="0"/>
              <a:t> audio feedback, </a:t>
            </a:r>
            <a:r>
              <a:rPr lang="fr-CA" baseline="0" dirty="0" err="1"/>
              <a:t>video</a:t>
            </a:r>
            <a:r>
              <a:rPr lang="fr-CA" baseline="0" dirty="0"/>
              <a:t> feedback or feedback </a:t>
            </a:r>
            <a:r>
              <a:rPr lang="fr-CA" baseline="0" dirty="0" err="1"/>
              <a:t>using</a:t>
            </a:r>
            <a:r>
              <a:rPr lang="fr-CA" baseline="0" dirty="0"/>
              <a:t> Skype </a:t>
            </a:r>
            <a:r>
              <a:rPr lang="fr-CA" baseline="0" dirty="0" err="1"/>
              <a:t>conference</a:t>
            </a:r>
            <a:r>
              <a:rPr lang="fr-CA" baseline="0" dirty="0"/>
              <a:t> software.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78B44A-1BD5-4A63-A67A-0B3BE081FE91}" type="slidenum">
              <a:rPr lang="fr-CA" altLang="fr-FR" smtClean="0"/>
              <a:pPr>
                <a:defRPr/>
              </a:pPr>
              <a:t>1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5961079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E-feedback </a:t>
            </a:r>
            <a:r>
              <a:rPr lang="fr-CA" dirty="0" err="1"/>
              <a:t>takes</a:t>
            </a:r>
            <a:r>
              <a:rPr lang="fr-CA" dirty="0"/>
              <a:t> times but </a:t>
            </a:r>
            <a:r>
              <a:rPr lang="fr-CA" dirty="0" err="1"/>
              <a:t>is</a:t>
            </a:r>
            <a:r>
              <a:rPr lang="fr-CA" dirty="0"/>
              <a:t> </a:t>
            </a:r>
            <a:r>
              <a:rPr lang="fr-CA" dirty="0" err="1"/>
              <a:t>it</a:t>
            </a:r>
            <a:r>
              <a:rPr lang="fr-CA" dirty="0"/>
              <a:t> </a:t>
            </a:r>
            <a:r>
              <a:rPr lang="fr-CA" dirty="0" err="1"/>
              <a:t>really</a:t>
            </a:r>
            <a:r>
              <a:rPr lang="fr-CA" dirty="0"/>
              <a:t> the </a:t>
            </a:r>
            <a:r>
              <a:rPr lang="fr-CA" dirty="0" err="1"/>
              <a:t>same</a:t>
            </a:r>
            <a:r>
              <a:rPr lang="fr-CA" dirty="0"/>
              <a:t>? Need to have IT </a:t>
            </a:r>
            <a:r>
              <a:rPr lang="fr-CA" dirty="0" err="1"/>
              <a:t>tools</a:t>
            </a:r>
            <a:r>
              <a:rPr lang="fr-CA" dirty="0"/>
              <a:t> to </a:t>
            </a:r>
            <a:r>
              <a:rPr lang="fr-CA" dirty="0" err="1"/>
              <a:t>register</a:t>
            </a:r>
            <a:r>
              <a:rPr lang="fr-CA" dirty="0"/>
              <a:t>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78B44A-1BD5-4A63-A67A-0B3BE081FE91}" type="slidenum">
              <a:rPr lang="fr-CA" altLang="fr-FR" smtClean="0"/>
              <a:pPr>
                <a:defRPr/>
              </a:pPr>
              <a:t>12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7107253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err="1"/>
              <a:t>Before</a:t>
            </a:r>
            <a:r>
              <a:rPr lang="fr-CA" baseline="0" dirty="0"/>
              <a:t> </a:t>
            </a:r>
            <a:r>
              <a:rPr lang="fr-CA" baseline="0" dirty="0" err="1"/>
              <a:t>starting</a:t>
            </a:r>
            <a:r>
              <a:rPr lang="fr-CA" baseline="0" dirty="0"/>
              <a:t> the </a:t>
            </a:r>
            <a:r>
              <a:rPr lang="fr-CA" baseline="0" dirty="0" err="1"/>
              <a:t>experiment</a:t>
            </a:r>
            <a:r>
              <a:rPr lang="fr-CA" baseline="0" dirty="0"/>
              <a:t> </a:t>
            </a:r>
            <a:r>
              <a:rPr lang="fr-CA" baseline="0" dirty="0" err="1"/>
              <a:t>we</a:t>
            </a:r>
            <a:r>
              <a:rPr lang="fr-CA" baseline="0" dirty="0"/>
              <a:t> </a:t>
            </a:r>
            <a:r>
              <a:rPr lang="fr-CA" baseline="0" dirty="0" err="1"/>
              <a:t>also</a:t>
            </a:r>
            <a:r>
              <a:rPr lang="fr-CA" baseline="0" dirty="0"/>
              <a:t> </a:t>
            </a:r>
            <a:r>
              <a:rPr lang="fr-CA" baseline="0" dirty="0" err="1"/>
              <a:t>had</a:t>
            </a:r>
            <a:r>
              <a:rPr lang="fr-CA" baseline="0" dirty="0"/>
              <a:t> </a:t>
            </a:r>
            <a:r>
              <a:rPr lang="fr-CA" baseline="0" dirty="0" err="1"/>
              <a:t>derived</a:t>
            </a:r>
            <a:r>
              <a:rPr lang="fr-CA" baseline="0" dirty="0"/>
              <a:t> </a:t>
            </a:r>
            <a:r>
              <a:rPr lang="fr-CA" baseline="0" dirty="0" err="1"/>
              <a:t>from</a:t>
            </a:r>
            <a:r>
              <a:rPr lang="fr-CA" baseline="0" dirty="0"/>
              <a:t> littérature </a:t>
            </a:r>
            <a:r>
              <a:rPr lang="fr-CA" baseline="0" dirty="0" err="1"/>
              <a:t>some</a:t>
            </a:r>
            <a:r>
              <a:rPr lang="fr-CA" baseline="0" dirty="0"/>
              <a:t> good practices </a:t>
            </a:r>
            <a:r>
              <a:rPr lang="fr-CA" baseline="0" dirty="0" err="1"/>
              <a:t>that</a:t>
            </a:r>
            <a:r>
              <a:rPr lang="fr-CA" baseline="0" dirty="0"/>
              <a:t> </a:t>
            </a:r>
            <a:r>
              <a:rPr lang="fr-CA" baseline="0" dirty="0" err="1"/>
              <a:t>we</a:t>
            </a:r>
            <a:r>
              <a:rPr lang="fr-CA" baseline="0" dirty="0"/>
              <a:t> </a:t>
            </a:r>
            <a:r>
              <a:rPr lang="fr-CA" baseline="0" dirty="0" err="1"/>
              <a:t>applied</a:t>
            </a:r>
            <a:r>
              <a:rPr lang="fr-CA" baseline="0" dirty="0"/>
              <a:t> in </a:t>
            </a:r>
            <a:r>
              <a:rPr lang="fr-CA" baseline="0" dirty="0" err="1"/>
              <a:t>this</a:t>
            </a:r>
            <a:r>
              <a:rPr lang="fr-CA" baseline="0" dirty="0"/>
              <a:t> </a:t>
            </a:r>
            <a:r>
              <a:rPr lang="fr-CA" baseline="0" dirty="0" err="1"/>
              <a:t>project</a:t>
            </a:r>
            <a:r>
              <a:rPr lang="fr-CA" baseline="0" dirty="0"/>
              <a:t>. I do not have time </a:t>
            </a:r>
            <a:r>
              <a:rPr lang="fr-CA" baseline="0" dirty="0" err="1"/>
              <a:t>here</a:t>
            </a:r>
            <a:r>
              <a:rPr lang="fr-CA" baseline="0" dirty="0"/>
              <a:t> to go </a:t>
            </a:r>
            <a:r>
              <a:rPr lang="fr-CA" baseline="0" dirty="0" err="1"/>
              <a:t>through</a:t>
            </a:r>
            <a:r>
              <a:rPr lang="fr-CA" baseline="0" dirty="0"/>
              <a:t> all of </a:t>
            </a:r>
            <a:r>
              <a:rPr lang="fr-CA" baseline="0" dirty="0" err="1"/>
              <a:t>them</a:t>
            </a:r>
            <a:r>
              <a:rPr lang="fr-CA" baseline="0" dirty="0"/>
              <a:t> but, </a:t>
            </a:r>
            <a:r>
              <a:rPr lang="fr-CA" baseline="0" dirty="0" err="1"/>
              <a:t>Please</a:t>
            </a:r>
            <a:r>
              <a:rPr lang="fr-CA" baseline="0" dirty="0"/>
              <a:t> </a:t>
            </a:r>
            <a:r>
              <a:rPr lang="fr-CA" baseline="0" dirty="0" err="1"/>
              <a:t>send</a:t>
            </a:r>
            <a:r>
              <a:rPr lang="fr-CA" baseline="0" dirty="0"/>
              <a:t> me an email if </a:t>
            </a:r>
            <a:r>
              <a:rPr lang="fr-CA" baseline="0" dirty="0" err="1"/>
              <a:t>you</a:t>
            </a:r>
            <a:r>
              <a:rPr lang="fr-CA" baseline="0" dirty="0"/>
              <a:t> to have </a:t>
            </a:r>
            <a:r>
              <a:rPr lang="fr-CA" baseline="0" dirty="0" err="1"/>
              <a:t>them</a:t>
            </a:r>
            <a:r>
              <a:rPr lang="fr-CA" baseline="0" dirty="0"/>
              <a:t>.</a:t>
            </a:r>
          </a:p>
          <a:p>
            <a:endParaRPr lang="fr-CA" baseline="0" dirty="0"/>
          </a:p>
          <a:p>
            <a:endParaRPr lang="fr-CA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78B44A-1BD5-4A63-A67A-0B3BE081FE91}" type="slidenum">
              <a:rPr lang="fr-CA" altLang="fr-FR" smtClean="0"/>
              <a:pPr>
                <a:defRPr/>
              </a:pPr>
              <a:t>13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1871237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err="1"/>
              <a:t>Finally</a:t>
            </a:r>
            <a:r>
              <a:rPr lang="fr-CA" dirty="0"/>
              <a:t>, I </a:t>
            </a:r>
            <a:r>
              <a:rPr lang="fr-CA" dirty="0" err="1"/>
              <a:t>would</a:t>
            </a:r>
            <a:r>
              <a:rPr lang="fr-CA" dirty="0"/>
              <a:t> </a:t>
            </a:r>
            <a:r>
              <a:rPr lang="fr-CA" dirty="0" err="1"/>
              <a:t>say</a:t>
            </a:r>
            <a:r>
              <a:rPr lang="fr-CA" dirty="0"/>
              <a:t> </a:t>
            </a:r>
            <a:r>
              <a:rPr lang="fr-CA" dirty="0" err="1"/>
              <a:t>that</a:t>
            </a:r>
            <a:r>
              <a:rPr lang="fr-CA" dirty="0"/>
              <a:t> e-feedback</a:t>
            </a:r>
            <a:r>
              <a:rPr lang="fr-CA" baseline="0" dirty="0"/>
              <a:t> has impact on </a:t>
            </a:r>
            <a:r>
              <a:rPr lang="fr-CA" baseline="0" dirty="0" err="1"/>
              <a:t>academic</a:t>
            </a:r>
            <a:r>
              <a:rPr lang="fr-CA" baseline="0" dirty="0"/>
              <a:t> </a:t>
            </a:r>
            <a:r>
              <a:rPr lang="fr-CA" baseline="0" dirty="0" err="1"/>
              <a:t>results</a:t>
            </a:r>
            <a:r>
              <a:rPr lang="fr-CA" baseline="0" dirty="0"/>
              <a:t>. </a:t>
            </a:r>
            <a:r>
              <a:rPr lang="fr-CA" baseline="0" dirty="0" err="1"/>
              <a:t>Since</a:t>
            </a:r>
            <a:r>
              <a:rPr lang="fr-CA" baseline="0" dirty="0"/>
              <a:t> </a:t>
            </a:r>
            <a:r>
              <a:rPr lang="fr-CA" baseline="0" dirty="0" err="1"/>
              <a:t>it</a:t>
            </a:r>
            <a:r>
              <a:rPr lang="fr-CA" baseline="0" dirty="0"/>
              <a:t> </a:t>
            </a:r>
            <a:r>
              <a:rPr lang="fr-CA" baseline="0" dirty="0" err="1"/>
              <a:t>is</a:t>
            </a:r>
            <a:r>
              <a:rPr lang="fr-CA" baseline="0" dirty="0"/>
              <a:t> </a:t>
            </a:r>
            <a:r>
              <a:rPr lang="fr-CA" baseline="0" dirty="0" err="1"/>
              <a:t>within</a:t>
            </a:r>
            <a:r>
              <a:rPr lang="fr-CA" baseline="0" dirty="0"/>
              <a:t> </a:t>
            </a:r>
            <a:r>
              <a:rPr lang="fr-CA" baseline="0" dirty="0" err="1"/>
              <a:t>everyone’s</a:t>
            </a:r>
            <a:r>
              <a:rPr lang="fr-CA" baseline="0" dirty="0"/>
              <a:t> </a:t>
            </a:r>
            <a:r>
              <a:rPr lang="fr-CA" baseline="0" dirty="0" err="1"/>
              <a:t>reach</a:t>
            </a:r>
            <a:r>
              <a:rPr lang="fr-CA" baseline="0" dirty="0"/>
              <a:t>, the use of e-feedback in </a:t>
            </a:r>
            <a:r>
              <a:rPr lang="fr-CA" baseline="0" dirty="0" err="1"/>
              <a:t>our</a:t>
            </a:r>
            <a:r>
              <a:rPr lang="fr-CA" baseline="0" dirty="0"/>
              <a:t> institution </a:t>
            </a:r>
            <a:r>
              <a:rPr lang="fr-CA" baseline="0" dirty="0" err="1"/>
              <a:t>is</a:t>
            </a:r>
            <a:r>
              <a:rPr lang="fr-CA" baseline="0" dirty="0"/>
              <a:t> </a:t>
            </a:r>
            <a:r>
              <a:rPr lang="fr-CA" baseline="0" dirty="0" err="1"/>
              <a:t>now</a:t>
            </a:r>
            <a:r>
              <a:rPr lang="fr-CA" baseline="0" dirty="0"/>
              <a:t> </a:t>
            </a:r>
            <a:r>
              <a:rPr lang="fr-CA" baseline="0" dirty="0" err="1"/>
              <a:t>started</a:t>
            </a:r>
            <a:r>
              <a:rPr lang="fr-CA" baseline="0" dirty="0"/>
              <a:t> to </a:t>
            </a:r>
            <a:r>
              <a:rPr lang="fr-CA" baseline="0" dirty="0" err="1"/>
              <a:t>be</a:t>
            </a:r>
            <a:r>
              <a:rPr lang="fr-CA" baseline="0" dirty="0"/>
              <a:t> </a:t>
            </a:r>
            <a:r>
              <a:rPr lang="fr-CA" baseline="0" dirty="0" err="1"/>
              <a:t>used</a:t>
            </a:r>
            <a:r>
              <a:rPr lang="fr-CA" baseline="0" dirty="0"/>
              <a:t> </a:t>
            </a:r>
            <a:r>
              <a:rPr lang="fr-CA" baseline="0" dirty="0" err="1"/>
              <a:t>outside</a:t>
            </a:r>
            <a:r>
              <a:rPr lang="fr-CA" baseline="0" dirty="0"/>
              <a:t> </a:t>
            </a:r>
            <a:r>
              <a:rPr lang="fr-CA" baseline="0" dirty="0" err="1"/>
              <a:t>this</a:t>
            </a:r>
            <a:r>
              <a:rPr lang="fr-CA" baseline="0" dirty="0"/>
              <a:t> </a:t>
            </a:r>
            <a:r>
              <a:rPr lang="fr-CA" baseline="0" dirty="0" err="1"/>
              <a:t>research</a:t>
            </a:r>
            <a:r>
              <a:rPr lang="fr-CA" baseline="0" dirty="0"/>
              <a:t> </a:t>
            </a:r>
            <a:r>
              <a:rPr lang="fr-CA" baseline="0" dirty="0" err="1"/>
              <a:t>project</a:t>
            </a:r>
            <a:r>
              <a:rPr lang="fr-CA" baseline="0" dirty="0"/>
              <a:t>.</a:t>
            </a:r>
          </a:p>
          <a:p>
            <a:endParaRPr lang="fr-CA" baseline="0" dirty="0"/>
          </a:p>
          <a:p>
            <a:r>
              <a:rPr lang="fr-CA" baseline="0" dirty="0"/>
              <a:t>I </a:t>
            </a:r>
            <a:r>
              <a:rPr lang="fr-CA" baseline="0" dirty="0" err="1"/>
              <a:t>would</a:t>
            </a:r>
            <a:r>
              <a:rPr lang="fr-CA" baseline="0" dirty="0"/>
              <a:t> end up by </a:t>
            </a:r>
            <a:r>
              <a:rPr lang="fr-CA" baseline="0" dirty="0" err="1"/>
              <a:t>stating</a:t>
            </a:r>
            <a:r>
              <a:rPr lang="fr-CA" baseline="0" dirty="0"/>
              <a:t> </a:t>
            </a:r>
            <a:r>
              <a:rPr lang="fr-CA" baseline="0" dirty="0" err="1"/>
              <a:t>that</a:t>
            </a:r>
            <a:r>
              <a:rPr lang="fr-CA" baseline="0" dirty="0"/>
              <a:t> </a:t>
            </a:r>
            <a:r>
              <a:rPr lang="fr-CA" baseline="0" dirty="0" err="1"/>
              <a:t>it</a:t>
            </a:r>
            <a:r>
              <a:rPr lang="fr-CA" baseline="0" dirty="0"/>
              <a:t> </a:t>
            </a:r>
            <a:r>
              <a:rPr lang="fr-CA" baseline="0" dirty="0" err="1"/>
              <a:t>is</a:t>
            </a:r>
            <a:r>
              <a:rPr lang="fr-CA" baseline="0" dirty="0"/>
              <a:t> </a:t>
            </a:r>
            <a:r>
              <a:rPr lang="fr-CA" baseline="0" dirty="0" err="1"/>
              <a:t>what</a:t>
            </a:r>
            <a:r>
              <a:rPr lang="fr-CA" baseline="0" dirty="0"/>
              <a:t> </a:t>
            </a:r>
            <a:r>
              <a:rPr lang="fr-CA" baseline="0" dirty="0" err="1"/>
              <a:t>you</a:t>
            </a:r>
            <a:r>
              <a:rPr lang="fr-CA" baseline="0" dirty="0"/>
              <a:t> put </a:t>
            </a:r>
            <a:r>
              <a:rPr lang="fr-CA" baseline="0" dirty="0" err="1"/>
              <a:t>inside</a:t>
            </a:r>
            <a:r>
              <a:rPr lang="fr-CA" baseline="0" dirty="0"/>
              <a:t> </a:t>
            </a:r>
            <a:r>
              <a:rPr lang="fr-CA" baseline="0" dirty="0" err="1"/>
              <a:t>your</a:t>
            </a:r>
            <a:r>
              <a:rPr lang="fr-CA" baseline="0" dirty="0"/>
              <a:t> feedback </a:t>
            </a:r>
            <a:r>
              <a:rPr lang="fr-CA" baseline="0" dirty="0" err="1"/>
              <a:t>that</a:t>
            </a:r>
            <a:r>
              <a:rPr lang="fr-CA" baseline="0" dirty="0"/>
              <a:t> </a:t>
            </a:r>
            <a:r>
              <a:rPr lang="fr-CA" baseline="0" dirty="0" err="1"/>
              <a:t>makes</a:t>
            </a:r>
            <a:r>
              <a:rPr lang="fr-CA" baseline="0" dirty="0"/>
              <a:t> the </a:t>
            </a:r>
            <a:r>
              <a:rPr lang="fr-CA" baseline="0" dirty="0" err="1"/>
              <a:t>difference</a:t>
            </a:r>
            <a:r>
              <a:rPr lang="fr-CA" baseline="0" dirty="0"/>
              <a:t> more </a:t>
            </a:r>
            <a:r>
              <a:rPr lang="fr-CA" baseline="0" dirty="0" err="1"/>
              <a:t>than</a:t>
            </a:r>
            <a:r>
              <a:rPr lang="fr-CA" baseline="0" dirty="0"/>
              <a:t> the medium </a:t>
            </a:r>
            <a:r>
              <a:rPr lang="fr-CA" baseline="0" dirty="0" err="1"/>
              <a:t>you</a:t>
            </a:r>
            <a:r>
              <a:rPr lang="fr-CA" baseline="0" dirty="0"/>
              <a:t> use to </a:t>
            </a:r>
            <a:r>
              <a:rPr lang="fr-CA" baseline="0" dirty="0" err="1"/>
              <a:t>convey</a:t>
            </a:r>
            <a:r>
              <a:rPr lang="fr-CA" baseline="0" dirty="0"/>
              <a:t> </a:t>
            </a:r>
            <a:r>
              <a:rPr lang="fr-CA" baseline="0" dirty="0" err="1"/>
              <a:t>your</a:t>
            </a:r>
            <a:r>
              <a:rPr lang="fr-CA" baseline="0" dirty="0"/>
              <a:t> message!</a:t>
            </a:r>
          </a:p>
          <a:p>
            <a:endParaRPr lang="fr-CA" baseline="0" dirty="0"/>
          </a:p>
          <a:p>
            <a:r>
              <a:rPr lang="fr-CA" baseline="0" dirty="0" err="1"/>
              <a:t>Thank</a:t>
            </a:r>
            <a:r>
              <a:rPr lang="fr-CA" baseline="0" dirty="0"/>
              <a:t> </a:t>
            </a:r>
            <a:r>
              <a:rPr lang="fr-CA" baseline="0" dirty="0" err="1"/>
              <a:t>you</a:t>
            </a:r>
            <a:r>
              <a:rPr lang="fr-CA" baseline="0" dirty="0"/>
              <a:t>.</a:t>
            </a:r>
          </a:p>
          <a:p>
            <a:endParaRPr lang="fr-CA" baseline="0" dirty="0"/>
          </a:p>
          <a:p>
            <a:endParaRPr lang="fr-CA" baseline="0" dirty="0"/>
          </a:p>
          <a:p>
            <a:endParaRPr lang="fr-CA" baseline="0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78B44A-1BD5-4A63-A67A-0B3BE081FE91}" type="slidenum">
              <a:rPr lang="fr-CA" altLang="fr-FR" smtClean="0"/>
              <a:pPr>
                <a:defRPr/>
              </a:pPr>
              <a:t>14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180054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78B44A-1BD5-4A63-A67A-0B3BE081FE91}" type="slidenum">
              <a:rPr lang="fr-CA" altLang="fr-FR" smtClean="0"/>
              <a:pPr>
                <a:defRPr/>
              </a:pPr>
              <a:t>17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089992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But </a:t>
            </a:r>
            <a:r>
              <a:rPr lang="fr-CA" dirty="0" err="1"/>
              <a:t>why</a:t>
            </a:r>
            <a:r>
              <a:rPr lang="fr-CA" dirty="0"/>
              <a:t> </a:t>
            </a:r>
            <a:r>
              <a:rPr lang="fr-CA" dirty="0" err="1"/>
              <a:t>we</a:t>
            </a:r>
            <a:r>
              <a:rPr lang="fr-CA" dirty="0"/>
              <a:t> </a:t>
            </a:r>
            <a:r>
              <a:rPr lang="fr-CA" dirty="0" err="1"/>
              <a:t>were</a:t>
            </a:r>
            <a:r>
              <a:rPr lang="fr-CA" dirty="0"/>
              <a:t> </a:t>
            </a:r>
            <a:r>
              <a:rPr lang="fr-CA" dirty="0" err="1"/>
              <a:t>interested</a:t>
            </a:r>
            <a:r>
              <a:rPr lang="fr-CA" dirty="0"/>
              <a:t> in e-feedback </a:t>
            </a:r>
            <a:r>
              <a:rPr lang="fr-CA" dirty="0" err="1"/>
              <a:t>because</a:t>
            </a:r>
            <a:r>
              <a:rPr lang="fr-CA" dirty="0"/>
              <a:t> of </a:t>
            </a:r>
            <a:r>
              <a:rPr lang="fr-CA" dirty="0" err="1"/>
              <a:t>this</a:t>
            </a:r>
            <a:r>
              <a:rPr lang="fr-CA" dirty="0"/>
              <a:t> in </a:t>
            </a:r>
            <a:r>
              <a:rPr lang="fr-CA" dirty="0" err="1"/>
              <a:t>fact</a:t>
            </a:r>
            <a:r>
              <a:rPr lang="fr-CA" dirty="0"/>
              <a:t>!</a:t>
            </a:r>
          </a:p>
          <a:p>
            <a:r>
              <a:rPr lang="fr-CA" dirty="0" err="1"/>
              <a:t>Here</a:t>
            </a:r>
            <a:r>
              <a:rPr lang="fr-CA" dirty="0"/>
              <a:t> </a:t>
            </a:r>
            <a:r>
              <a:rPr lang="fr-CA" dirty="0" err="1"/>
              <a:t>is</a:t>
            </a:r>
            <a:r>
              <a:rPr lang="fr-CA" dirty="0"/>
              <a:t> an </a:t>
            </a:r>
            <a:r>
              <a:rPr lang="fr-CA" dirty="0" err="1"/>
              <a:t>example</a:t>
            </a:r>
            <a:r>
              <a:rPr lang="fr-CA" dirty="0"/>
              <a:t> of </a:t>
            </a:r>
            <a:r>
              <a:rPr lang="fr-CA" dirty="0" err="1"/>
              <a:t>traditional</a:t>
            </a:r>
            <a:r>
              <a:rPr lang="fr-CA" dirty="0"/>
              <a:t> </a:t>
            </a:r>
            <a:r>
              <a:rPr lang="fr-CA" dirty="0" err="1"/>
              <a:t>written</a:t>
            </a:r>
            <a:r>
              <a:rPr lang="fr-CA" dirty="0"/>
              <a:t> copy </a:t>
            </a:r>
            <a:r>
              <a:rPr lang="fr-CA" dirty="0" err="1"/>
              <a:t>with</a:t>
            </a:r>
            <a:r>
              <a:rPr lang="fr-CA" dirty="0"/>
              <a:t> </a:t>
            </a:r>
            <a:r>
              <a:rPr lang="fr-CA" dirty="0" err="1"/>
              <a:t>comments</a:t>
            </a:r>
            <a:r>
              <a:rPr lang="fr-CA" dirty="0"/>
              <a:t> on </a:t>
            </a:r>
            <a:r>
              <a:rPr lang="fr-CA" dirty="0" err="1"/>
              <a:t>it</a:t>
            </a:r>
            <a:r>
              <a:rPr lang="fr-CA" dirty="0"/>
              <a:t>. </a:t>
            </a:r>
          </a:p>
          <a:p>
            <a:r>
              <a:rPr lang="fr-CA" dirty="0"/>
              <a:t>One of the </a:t>
            </a:r>
            <a:r>
              <a:rPr lang="fr-CA" dirty="0" err="1"/>
              <a:t>problems</a:t>
            </a:r>
            <a:r>
              <a:rPr lang="fr-CA" dirty="0"/>
              <a:t> </a:t>
            </a:r>
            <a:r>
              <a:rPr lang="fr-CA" dirty="0" err="1"/>
              <a:t>with</a:t>
            </a:r>
            <a:r>
              <a:rPr lang="fr-CA" dirty="0"/>
              <a:t> </a:t>
            </a:r>
            <a:r>
              <a:rPr lang="fr-CA" dirty="0" err="1"/>
              <a:t>written</a:t>
            </a:r>
            <a:r>
              <a:rPr lang="fr-CA" dirty="0"/>
              <a:t> feedback </a:t>
            </a:r>
            <a:r>
              <a:rPr lang="fr-CA" dirty="0" err="1"/>
              <a:t>is</a:t>
            </a:r>
            <a:r>
              <a:rPr lang="fr-CA" dirty="0"/>
              <a:t> </a:t>
            </a:r>
            <a:r>
              <a:rPr lang="fr-CA" dirty="0" err="1"/>
              <a:t>that</a:t>
            </a:r>
            <a:r>
              <a:rPr lang="fr-CA" dirty="0"/>
              <a:t> </a:t>
            </a:r>
            <a:r>
              <a:rPr lang="fr-CA" dirty="0" err="1"/>
              <a:t>you</a:t>
            </a:r>
            <a:r>
              <a:rPr lang="fr-CA" dirty="0"/>
              <a:t> have </a:t>
            </a:r>
            <a:r>
              <a:rPr lang="fr-CA" dirty="0" err="1"/>
              <a:t>limited</a:t>
            </a:r>
            <a:r>
              <a:rPr lang="fr-CA" dirty="0"/>
              <a:t> </a:t>
            </a:r>
            <a:r>
              <a:rPr lang="fr-CA" dirty="0" err="1"/>
              <a:t>space</a:t>
            </a:r>
            <a:r>
              <a:rPr lang="fr-CA" dirty="0"/>
              <a:t>. You can not </a:t>
            </a:r>
            <a:r>
              <a:rPr lang="fr-CA" dirty="0" err="1"/>
              <a:t>write</a:t>
            </a:r>
            <a:r>
              <a:rPr lang="fr-CA" dirty="0"/>
              <a:t> </a:t>
            </a:r>
            <a:r>
              <a:rPr lang="fr-CA" dirty="0" err="1"/>
              <a:t>everything</a:t>
            </a:r>
            <a:r>
              <a:rPr lang="fr-CA" dirty="0"/>
              <a:t> </a:t>
            </a:r>
            <a:r>
              <a:rPr lang="fr-CA" dirty="0" err="1"/>
              <a:t>you</a:t>
            </a:r>
            <a:r>
              <a:rPr lang="fr-CA" dirty="0"/>
              <a:t> </a:t>
            </a:r>
            <a:r>
              <a:rPr lang="fr-CA" dirty="0" err="1"/>
              <a:t>want</a:t>
            </a:r>
            <a:r>
              <a:rPr lang="fr-CA" dirty="0"/>
              <a:t> to the </a:t>
            </a:r>
            <a:r>
              <a:rPr lang="fr-CA" dirty="0" err="1"/>
              <a:t>students</a:t>
            </a:r>
            <a:r>
              <a:rPr lang="fr-CA" dirty="0"/>
              <a:t>. So </a:t>
            </a:r>
            <a:r>
              <a:rPr lang="fr-CA" dirty="0" err="1"/>
              <a:t>what</a:t>
            </a:r>
            <a:r>
              <a:rPr lang="fr-CA" dirty="0"/>
              <a:t> </a:t>
            </a:r>
            <a:r>
              <a:rPr lang="fr-CA" dirty="0" err="1"/>
              <a:t>happened</a:t>
            </a:r>
            <a:r>
              <a:rPr lang="fr-CA" dirty="0"/>
              <a:t> </a:t>
            </a:r>
            <a:r>
              <a:rPr lang="fr-CA" dirty="0" err="1"/>
              <a:t>is</a:t>
            </a:r>
            <a:r>
              <a:rPr lang="fr-CA" dirty="0"/>
              <a:t> </a:t>
            </a:r>
            <a:r>
              <a:rPr lang="fr-CA" dirty="0" err="1"/>
              <a:t>that</a:t>
            </a:r>
            <a:r>
              <a:rPr lang="fr-CA" dirty="0"/>
              <a:t> feedback </a:t>
            </a:r>
            <a:r>
              <a:rPr lang="fr-CA" dirty="0" err="1"/>
              <a:t>is</a:t>
            </a:r>
            <a:r>
              <a:rPr lang="fr-CA" dirty="0"/>
              <a:t> </a:t>
            </a:r>
            <a:r>
              <a:rPr lang="fr-CA" dirty="0" err="1"/>
              <a:t>limited</a:t>
            </a:r>
            <a:r>
              <a:rPr lang="fr-CA" dirty="0"/>
              <a:t> to </a:t>
            </a:r>
            <a:r>
              <a:rPr lang="fr-CA" dirty="0" err="1"/>
              <a:t>task</a:t>
            </a:r>
            <a:r>
              <a:rPr lang="fr-CA" dirty="0"/>
              <a:t> correction. In </a:t>
            </a:r>
            <a:r>
              <a:rPr lang="fr-CA" dirty="0" err="1"/>
              <a:t>fact</a:t>
            </a:r>
            <a:r>
              <a:rPr lang="fr-CA" dirty="0"/>
              <a:t>, </a:t>
            </a:r>
            <a:r>
              <a:rPr lang="fr-CA" dirty="0" err="1"/>
              <a:t>this</a:t>
            </a:r>
            <a:r>
              <a:rPr lang="fr-CA" dirty="0"/>
              <a:t> </a:t>
            </a:r>
            <a:r>
              <a:rPr lang="fr-CA" dirty="0" err="1"/>
              <a:t>is</a:t>
            </a:r>
            <a:r>
              <a:rPr lang="fr-CA" dirty="0"/>
              <a:t> </a:t>
            </a:r>
            <a:r>
              <a:rPr lang="fr-CA" dirty="0" err="1"/>
              <a:t>what</a:t>
            </a:r>
            <a:r>
              <a:rPr lang="fr-CA" dirty="0"/>
              <a:t> I </a:t>
            </a:r>
            <a:r>
              <a:rPr lang="fr-CA" dirty="0" err="1"/>
              <a:t>found</a:t>
            </a:r>
            <a:r>
              <a:rPr lang="fr-CA" dirty="0"/>
              <a:t> in a </a:t>
            </a:r>
            <a:r>
              <a:rPr lang="fr-CA" dirty="0" err="1"/>
              <a:t>study</a:t>
            </a:r>
            <a:r>
              <a:rPr lang="fr-CA" dirty="0"/>
              <a:t> </a:t>
            </a:r>
            <a:r>
              <a:rPr lang="fr-CA" dirty="0" err="1"/>
              <a:t>where</a:t>
            </a:r>
            <a:r>
              <a:rPr lang="fr-CA" dirty="0"/>
              <a:t> </a:t>
            </a:r>
            <a:r>
              <a:rPr lang="fr-CA" dirty="0" err="1"/>
              <a:t>we</a:t>
            </a:r>
            <a:r>
              <a:rPr lang="fr-CA" dirty="0"/>
              <a:t> </a:t>
            </a:r>
            <a:r>
              <a:rPr lang="fr-CA" dirty="0" err="1"/>
              <a:t>coded</a:t>
            </a:r>
            <a:r>
              <a:rPr lang="fr-CA" dirty="0"/>
              <a:t> for contents of feedback.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78B44A-1BD5-4A63-A67A-0B3BE081FE91}" type="slidenum">
              <a:rPr lang="fr-CA" altLang="fr-FR" smtClean="0"/>
              <a:pPr>
                <a:defRPr/>
              </a:pPr>
              <a:t>2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191693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err="1"/>
              <a:t>We</a:t>
            </a:r>
            <a:r>
              <a:rPr lang="fr-CA" dirty="0"/>
              <a:t> </a:t>
            </a:r>
            <a:r>
              <a:rPr lang="fr-CA" dirty="0" err="1"/>
              <a:t>found</a:t>
            </a:r>
            <a:r>
              <a:rPr lang="fr-CA" dirty="0"/>
              <a:t> </a:t>
            </a:r>
            <a:r>
              <a:rPr lang="fr-CA" dirty="0" err="1"/>
              <a:t>that</a:t>
            </a:r>
            <a:r>
              <a:rPr lang="fr-CA" dirty="0"/>
              <a:t> the </a:t>
            </a:r>
            <a:r>
              <a:rPr lang="fr-CA" dirty="0" err="1"/>
              <a:t>majority</a:t>
            </a:r>
            <a:r>
              <a:rPr lang="fr-CA" dirty="0"/>
              <a:t> of </a:t>
            </a:r>
            <a:r>
              <a:rPr lang="fr-CA" dirty="0" err="1"/>
              <a:t>comments</a:t>
            </a:r>
            <a:r>
              <a:rPr lang="fr-CA" dirty="0"/>
              <a:t> on copy </a:t>
            </a:r>
            <a:r>
              <a:rPr lang="fr-CA" dirty="0" err="1"/>
              <a:t>were</a:t>
            </a:r>
            <a:r>
              <a:rPr lang="fr-CA" dirty="0"/>
              <a:t> at the </a:t>
            </a:r>
            <a:r>
              <a:rPr lang="fr-CA" dirty="0" err="1"/>
              <a:t>task</a:t>
            </a:r>
            <a:r>
              <a:rPr lang="fr-CA" dirty="0"/>
              <a:t> </a:t>
            </a:r>
            <a:r>
              <a:rPr lang="fr-CA" dirty="0" err="1"/>
              <a:t>level</a:t>
            </a:r>
            <a:r>
              <a:rPr lang="fr-CA" dirty="0"/>
              <a:t>. It </a:t>
            </a:r>
            <a:r>
              <a:rPr lang="fr-CA" dirty="0" err="1"/>
              <a:t>informed</a:t>
            </a:r>
            <a:r>
              <a:rPr lang="fr-CA" dirty="0"/>
              <a:t> the </a:t>
            </a:r>
            <a:r>
              <a:rPr lang="fr-CA" dirty="0" err="1"/>
              <a:t>student</a:t>
            </a:r>
            <a:r>
              <a:rPr lang="fr-CA" dirty="0"/>
              <a:t> how </a:t>
            </a:r>
            <a:r>
              <a:rPr lang="fr-CA" dirty="0" err="1"/>
              <a:t>well</a:t>
            </a:r>
            <a:r>
              <a:rPr lang="fr-CA" dirty="0"/>
              <a:t> a </a:t>
            </a:r>
            <a:r>
              <a:rPr lang="fr-CA" dirty="0" err="1"/>
              <a:t>task</a:t>
            </a:r>
            <a:r>
              <a:rPr lang="fr-CA" dirty="0"/>
              <a:t> </a:t>
            </a:r>
            <a:r>
              <a:rPr lang="fr-CA" dirty="0" err="1"/>
              <a:t>is</a:t>
            </a:r>
            <a:r>
              <a:rPr lang="fr-CA" dirty="0"/>
              <a:t> </a:t>
            </a:r>
            <a:r>
              <a:rPr lang="fr-CA" dirty="0" err="1"/>
              <a:t>being</a:t>
            </a:r>
            <a:r>
              <a:rPr lang="fr-CA" dirty="0"/>
              <a:t> </a:t>
            </a:r>
            <a:r>
              <a:rPr lang="fr-CA" dirty="0" err="1"/>
              <a:t>performed</a:t>
            </a:r>
            <a:r>
              <a:rPr lang="fr-CA" dirty="0"/>
              <a:t> </a:t>
            </a:r>
            <a:r>
              <a:rPr lang="fr-CA" dirty="0" err="1"/>
              <a:t>such</a:t>
            </a:r>
            <a:r>
              <a:rPr lang="fr-CA" dirty="0"/>
              <a:t> as correct incorrect </a:t>
            </a:r>
            <a:r>
              <a:rPr lang="fr-CA" dirty="0" err="1"/>
              <a:t>answers</a:t>
            </a:r>
            <a:r>
              <a:rPr lang="fr-CA" dirty="0"/>
              <a:t>. This type of feedback </a:t>
            </a:r>
            <a:r>
              <a:rPr lang="fr-CA" dirty="0" err="1"/>
              <a:t>is</a:t>
            </a:r>
            <a:r>
              <a:rPr lang="fr-CA" dirty="0"/>
              <a:t> not </a:t>
            </a:r>
            <a:r>
              <a:rPr lang="fr-CA" dirty="0" err="1"/>
              <a:t>generalize</a:t>
            </a:r>
            <a:r>
              <a:rPr lang="fr-CA" dirty="0"/>
              <a:t> to </a:t>
            </a:r>
            <a:r>
              <a:rPr lang="fr-CA" dirty="0" err="1"/>
              <a:t>others</a:t>
            </a:r>
            <a:r>
              <a:rPr lang="fr-CA" dirty="0"/>
              <a:t> </a:t>
            </a:r>
            <a:r>
              <a:rPr lang="fr-CA" dirty="0" err="1"/>
              <a:t>tasks</a:t>
            </a:r>
            <a:r>
              <a:rPr lang="fr-CA" dirty="0"/>
              <a:t> </a:t>
            </a:r>
            <a:r>
              <a:rPr lang="fr-CA" dirty="0" err="1"/>
              <a:t>contrary</a:t>
            </a:r>
            <a:r>
              <a:rPr lang="fr-CA" dirty="0"/>
              <a:t> to process feedback or self </a:t>
            </a:r>
            <a:r>
              <a:rPr lang="fr-CA" dirty="0" err="1"/>
              <a:t>regulation</a:t>
            </a:r>
            <a:r>
              <a:rPr lang="fr-CA" dirty="0"/>
              <a:t> feedback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78B44A-1BD5-4A63-A67A-0B3BE081FE91}" type="slidenum">
              <a:rPr lang="fr-CA" altLang="fr-FR" smtClean="0"/>
              <a:pPr>
                <a:defRPr/>
              </a:pPr>
              <a:t>3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759931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So </a:t>
            </a:r>
            <a:r>
              <a:rPr lang="fr-CA" dirty="0" err="1"/>
              <a:t>what</a:t>
            </a:r>
            <a:r>
              <a:rPr lang="fr-CA" dirty="0"/>
              <a:t> I </a:t>
            </a:r>
            <a:r>
              <a:rPr lang="fr-CA" dirty="0" err="1"/>
              <a:t>mean</a:t>
            </a:r>
            <a:r>
              <a:rPr lang="fr-CA" dirty="0"/>
              <a:t> by feedback </a:t>
            </a:r>
            <a:r>
              <a:rPr lang="fr-CA" dirty="0" err="1"/>
              <a:t>is</a:t>
            </a:r>
            <a:r>
              <a:rPr lang="fr-CA" dirty="0"/>
              <a:t>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78B44A-1BD5-4A63-A67A-0B3BE081FE91}" type="slidenum">
              <a:rPr lang="fr-CA" altLang="fr-FR" smtClean="0"/>
              <a:pPr>
                <a:defRPr/>
              </a:pPr>
              <a:t>4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2151405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sz="1200" dirty="0" err="1"/>
              <a:t>Several</a:t>
            </a:r>
            <a:r>
              <a:rPr lang="fr-CA" sz="1200" baseline="0" dirty="0"/>
              <a:t> </a:t>
            </a:r>
            <a:r>
              <a:rPr lang="fr-CA" sz="1200" baseline="0" dirty="0" err="1"/>
              <a:t>studies</a:t>
            </a:r>
            <a:r>
              <a:rPr lang="fr-CA" sz="1200" baseline="0" dirty="0"/>
              <a:t> have </a:t>
            </a:r>
            <a:r>
              <a:rPr lang="fr-CA" sz="1200" baseline="0" dirty="0" err="1"/>
              <a:t>demonstrated</a:t>
            </a:r>
            <a:r>
              <a:rPr lang="fr-CA" sz="1200" baseline="0" dirty="0"/>
              <a:t> </a:t>
            </a:r>
            <a:r>
              <a:rPr lang="fr-CA" sz="1200" baseline="0" dirty="0" err="1"/>
              <a:t>that</a:t>
            </a:r>
            <a:r>
              <a:rPr lang="fr-CA" sz="1200" baseline="0" dirty="0"/>
              <a:t> </a:t>
            </a:r>
            <a:r>
              <a:rPr lang="fr-CA" sz="1200" baseline="0" dirty="0" err="1"/>
              <a:t>written</a:t>
            </a:r>
            <a:r>
              <a:rPr lang="fr-CA" sz="1200" baseline="0" dirty="0"/>
              <a:t> feedback </a:t>
            </a:r>
            <a:r>
              <a:rPr lang="fr-CA" sz="1200" baseline="0" dirty="0" err="1"/>
              <a:t>is</a:t>
            </a:r>
            <a:r>
              <a:rPr lang="fr-CA" sz="1200" baseline="0" dirty="0"/>
              <a:t> time and </a:t>
            </a:r>
            <a:r>
              <a:rPr lang="fr-CA" sz="1200" baseline="0" dirty="0" err="1"/>
              <a:t>space</a:t>
            </a:r>
            <a:r>
              <a:rPr lang="fr-CA" sz="1200" baseline="0" dirty="0"/>
              <a:t> </a:t>
            </a:r>
            <a:r>
              <a:rPr lang="fr-CA" sz="1200" baseline="0" dirty="0" err="1"/>
              <a:t>consuming</a:t>
            </a:r>
            <a:r>
              <a:rPr lang="fr-CA" sz="1200" baseline="0" dirty="0"/>
              <a:t> and </a:t>
            </a:r>
            <a:r>
              <a:rPr lang="fr-CA" sz="1200" baseline="0" dirty="0" err="1"/>
              <a:t>that</a:t>
            </a:r>
            <a:r>
              <a:rPr lang="fr-CA" sz="1200" baseline="0" dirty="0"/>
              <a:t> </a:t>
            </a:r>
            <a:r>
              <a:rPr lang="fr-CA" sz="1200" baseline="0" dirty="0" err="1"/>
              <a:t>learners</a:t>
            </a:r>
            <a:r>
              <a:rPr lang="fr-CA" sz="1200" baseline="0" dirty="0"/>
              <a:t> do not </a:t>
            </a:r>
            <a:r>
              <a:rPr lang="fr-CA" sz="1200" baseline="0" dirty="0" err="1"/>
              <a:t>read</a:t>
            </a:r>
            <a:r>
              <a:rPr lang="fr-CA" sz="1200" baseline="0" dirty="0"/>
              <a:t> </a:t>
            </a:r>
            <a:r>
              <a:rPr lang="fr-CA" sz="1200" baseline="0" dirty="0" err="1"/>
              <a:t>it</a:t>
            </a:r>
            <a:r>
              <a:rPr lang="fr-CA" sz="1200" baseline="0" dirty="0"/>
              <a:t> or have troubles to </a:t>
            </a:r>
            <a:r>
              <a:rPr lang="fr-CA" sz="1200" baseline="0" dirty="0" err="1"/>
              <a:t>simply</a:t>
            </a:r>
            <a:r>
              <a:rPr lang="fr-CA" sz="1200" baseline="0" dirty="0"/>
              <a:t> </a:t>
            </a:r>
            <a:r>
              <a:rPr lang="fr-CA" sz="1200" baseline="0" dirty="0" err="1"/>
              <a:t>understand</a:t>
            </a:r>
            <a:r>
              <a:rPr lang="fr-CA" sz="1200" baseline="0" dirty="0"/>
              <a:t> </a:t>
            </a:r>
            <a:r>
              <a:rPr lang="fr-CA" sz="1200" baseline="0" dirty="0" err="1"/>
              <a:t>what</a:t>
            </a:r>
            <a:r>
              <a:rPr lang="fr-CA" sz="1200" baseline="0" dirty="0"/>
              <a:t> the </a:t>
            </a:r>
            <a:r>
              <a:rPr lang="fr-CA" sz="1200" baseline="0" dirty="0" err="1"/>
              <a:t>comments</a:t>
            </a:r>
            <a:r>
              <a:rPr lang="fr-CA" sz="1200" baseline="0" dirty="0"/>
              <a:t> </a:t>
            </a:r>
            <a:r>
              <a:rPr lang="fr-CA" sz="1200" baseline="0" dirty="0" err="1"/>
              <a:t>mean</a:t>
            </a:r>
            <a:r>
              <a:rPr lang="fr-CA" sz="1200" baseline="0" dirty="0"/>
              <a:t>.</a:t>
            </a:r>
          </a:p>
          <a:p>
            <a:endParaRPr lang="fr-CA" sz="1200" baseline="0" dirty="0"/>
          </a:p>
          <a:p>
            <a:r>
              <a:rPr lang="fr-CA" sz="1200" baseline="0" dirty="0"/>
              <a:t>On the </a:t>
            </a:r>
            <a:r>
              <a:rPr lang="fr-CA" sz="1200" baseline="0" dirty="0" err="1"/>
              <a:t>other</a:t>
            </a:r>
            <a:r>
              <a:rPr lang="fr-CA" sz="1200" baseline="0" dirty="0"/>
              <a:t> hand, </a:t>
            </a:r>
            <a:r>
              <a:rPr lang="fr-CA" sz="1200" baseline="0" dirty="0" err="1"/>
              <a:t>there</a:t>
            </a:r>
            <a:r>
              <a:rPr lang="fr-CA" sz="1200" baseline="0" dirty="0"/>
              <a:t> are </a:t>
            </a:r>
            <a:r>
              <a:rPr lang="fr-CA" sz="1200" baseline="0" dirty="0" err="1"/>
              <a:t>studies</a:t>
            </a:r>
            <a:r>
              <a:rPr lang="fr-CA" sz="1200" baseline="0" dirty="0"/>
              <a:t> </a:t>
            </a:r>
            <a:r>
              <a:rPr lang="fr-CA" sz="1200" baseline="0" dirty="0" err="1"/>
              <a:t>who</a:t>
            </a:r>
            <a:r>
              <a:rPr lang="fr-CA" sz="1200" baseline="0" dirty="0"/>
              <a:t> have </a:t>
            </a:r>
            <a:r>
              <a:rPr lang="fr-CA" sz="1200" baseline="0" dirty="0" err="1"/>
              <a:t>reported</a:t>
            </a:r>
            <a:r>
              <a:rPr lang="fr-CA" sz="1200" baseline="0" dirty="0"/>
              <a:t> </a:t>
            </a:r>
            <a:r>
              <a:rPr lang="fr-CA" sz="1200" baseline="0" dirty="0" err="1"/>
              <a:t>that</a:t>
            </a:r>
            <a:r>
              <a:rPr lang="fr-CA" sz="1200" baseline="0" dirty="0"/>
              <a:t> e-feedback </a:t>
            </a:r>
            <a:r>
              <a:rPr lang="fr-CA" sz="1200" baseline="0" dirty="0" err="1"/>
              <a:t>allows</a:t>
            </a:r>
            <a:r>
              <a:rPr lang="fr-CA" sz="1200" baseline="0" dirty="0"/>
              <a:t> for more </a:t>
            </a:r>
            <a:r>
              <a:rPr lang="fr-CA" sz="1200" baseline="0" dirty="0" err="1"/>
              <a:t>comments</a:t>
            </a:r>
            <a:r>
              <a:rPr lang="fr-CA" sz="1200" baseline="0" dirty="0"/>
              <a:t>, </a:t>
            </a:r>
            <a:r>
              <a:rPr lang="fr-CA" sz="1200" baseline="0" dirty="0" err="1"/>
              <a:t>takes</a:t>
            </a:r>
            <a:r>
              <a:rPr lang="fr-CA" sz="1200" baseline="0" dirty="0"/>
              <a:t> </a:t>
            </a:r>
            <a:r>
              <a:rPr lang="fr-CA" sz="1200" baseline="0" dirty="0" err="1"/>
              <a:t>less</a:t>
            </a:r>
            <a:r>
              <a:rPr lang="fr-CA" sz="1200" baseline="0" dirty="0"/>
              <a:t> time to </a:t>
            </a:r>
            <a:r>
              <a:rPr lang="fr-CA" sz="1200" baseline="0" dirty="0" err="1"/>
              <a:t>produce</a:t>
            </a:r>
            <a:r>
              <a:rPr lang="fr-CA" sz="1200" baseline="0" dirty="0"/>
              <a:t>, </a:t>
            </a:r>
            <a:r>
              <a:rPr lang="fr-CA" sz="1200" baseline="0" dirty="0" err="1"/>
              <a:t>is</a:t>
            </a:r>
            <a:r>
              <a:rPr lang="fr-CA" sz="1200" baseline="0" dirty="0"/>
              <a:t> </a:t>
            </a:r>
            <a:r>
              <a:rPr lang="fr-CA" sz="1200" baseline="0" dirty="0" err="1"/>
              <a:t>easier</a:t>
            </a:r>
            <a:r>
              <a:rPr lang="fr-CA" sz="1200" baseline="0" dirty="0"/>
              <a:t> to </a:t>
            </a:r>
            <a:r>
              <a:rPr lang="fr-CA" sz="1200" baseline="0" dirty="0" err="1"/>
              <a:t>understand</a:t>
            </a:r>
            <a:r>
              <a:rPr lang="fr-CA" sz="1200" baseline="0" dirty="0"/>
              <a:t> and </a:t>
            </a:r>
            <a:r>
              <a:rPr lang="fr-CA" sz="1200" baseline="0" dirty="0" err="1"/>
              <a:t>is</a:t>
            </a:r>
            <a:r>
              <a:rPr lang="fr-CA" sz="1200" baseline="0" dirty="0"/>
              <a:t> more </a:t>
            </a:r>
            <a:r>
              <a:rPr lang="fr-CA" sz="1200" baseline="0" dirty="0" err="1"/>
              <a:t>personal</a:t>
            </a:r>
            <a:r>
              <a:rPr lang="fr-CA" sz="1200" baseline="0" dirty="0"/>
              <a:t> for </a:t>
            </a:r>
            <a:r>
              <a:rPr lang="fr-CA" sz="1200" baseline="0" dirty="0" err="1"/>
              <a:t>learners</a:t>
            </a:r>
            <a:r>
              <a:rPr lang="fr-CA" sz="1200" baseline="0" dirty="0"/>
              <a:t>.</a:t>
            </a:r>
          </a:p>
          <a:p>
            <a:endParaRPr lang="fr-CA" sz="1200" baseline="0" dirty="0"/>
          </a:p>
          <a:p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However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evidences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mixed in distance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education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CA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action="ppaction://hlinkfile" tooltip="Ford, 2015 #146"/>
              </a:rPr>
              <a:t>Ford (2015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found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significant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effect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audio or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video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feedback on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achievement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satisfaction, but 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learners perceived that it was helpful in creating a sense of connectedness with the instructor and the other learners in the course. </a:t>
            </a:r>
          </a:p>
          <a:p>
            <a:r>
              <a:rPr lang="en-CA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action="ppaction://hlinkfile" tooltip="Johnson, 2016 #212"/>
              </a:rPr>
              <a:t>Johnson and Cooke (2016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report that learners do prefer written over audio-recorded feedback, but </a:t>
            </a:r>
            <a:r>
              <a:rPr lang="en-CA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action="ppaction://hlinkfile" tooltip="Ice, 2007 #213"/>
              </a:rPr>
              <a:t>Ice, Curtis, Phillips, and Wells (2007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found the exact opposite. </a:t>
            </a:r>
          </a:p>
          <a:p>
            <a:r>
              <a:rPr lang="en-CA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 action="ppaction://hlinkfile" tooltip="Wade, 2016 #214"/>
              </a:rPr>
              <a:t>Wade (2016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in a qualitative research, found more positive results: learner and instructor perceived video feedback as useful and have the ability to reduce distance between them. </a:t>
            </a:r>
          </a:p>
          <a:p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Following this review, we concluded that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very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few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studies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have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measured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direct impact of e-feedback on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academic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achievement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seldom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have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compared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several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technological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means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between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them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And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have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seldom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been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done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a distance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education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setting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experimental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design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includes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large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sample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fr-CA" sz="1200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78B44A-1BD5-4A63-A67A-0B3BE081FE91}" type="slidenum">
              <a:rPr lang="fr-CA" altLang="fr-FR" smtClean="0"/>
              <a:pPr>
                <a:defRPr/>
              </a:pPr>
              <a:t>5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79189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So,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designed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quasi-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experimental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study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compare the impacts of e-feedback (audio,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video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visioconference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on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academic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achievement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persistence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learners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 satisfaction in distance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education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than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500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learners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were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enrolled</a:t>
            </a:r>
            <a:r>
              <a:rPr lang="fr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the </a:t>
            </a:r>
            <a:r>
              <a:rPr lang="fr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study</a:t>
            </a:r>
            <a:r>
              <a:rPr lang="fr-CA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fr-CA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</a:t>
            </a:r>
            <a:r>
              <a:rPr lang="fr-CA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CA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</a:t>
            </a:r>
            <a:r>
              <a:rPr lang="fr-CA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236 </a:t>
            </a:r>
            <a:r>
              <a:rPr lang="fr-CA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learners</a:t>
            </a:r>
            <a:r>
              <a:rPr lang="fr-CA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the </a:t>
            </a:r>
            <a:r>
              <a:rPr lang="fr-CA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experimental</a:t>
            </a:r>
            <a:r>
              <a:rPr lang="fr-CA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group, the </a:t>
            </a:r>
            <a:r>
              <a:rPr lang="fr-CA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mean</a:t>
            </a:r>
            <a:r>
              <a:rPr lang="fr-CA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CA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age</a:t>
            </a:r>
            <a:r>
              <a:rPr lang="fr-CA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CA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was</a:t>
            </a:r>
            <a:r>
              <a:rPr lang="fr-CA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23 (</a:t>
            </a:r>
            <a:r>
              <a:rPr lang="fr-CA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twenty</a:t>
            </a:r>
            <a:r>
              <a:rPr lang="fr-CA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CA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three</a:t>
            </a:r>
            <a:r>
              <a:rPr lang="fr-CA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and 62 % (</a:t>
            </a:r>
            <a:r>
              <a:rPr lang="fr-CA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sixty</a:t>
            </a:r>
            <a:r>
              <a:rPr lang="fr-CA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CA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</a:t>
            </a:r>
            <a:r>
              <a:rPr lang="fr-CA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pourcent) of the </a:t>
            </a:r>
            <a:r>
              <a:rPr lang="fr-CA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subjects</a:t>
            </a:r>
            <a:r>
              <a:rPr lang="fr-CA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CA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were</a:t>
            </a:r>
            <a:r>
              <a:rPr lang="fr-CA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male.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CA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CA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in all, </a:t>
            </a:r>
            <a:r>
              <a:rPr lang="fr-CA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</a:t>
            </a:r>
            <a:r>
              <a:rPr lang="fr-CA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CA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tutors</a:t>
            </a:r>
            <a:r>
              <a:rPr lang="fr-CA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gave 574 (five </a:t>
            </a:r>
            <a:r>
              <a:rPr lang="fr-CA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hundred</a:t>
            </a:r>
            <a:r>
              <a:rPr lang="fr-CA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fr-CA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seventy</a:t>
            </a:r>
            <a:r>
              <a:rPr lang="fr-CA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four) e-feedbacks.</a:t>
            </a:r>
            <a:endParaRPr lang="fr-CA" baseline="0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CA" baseline="0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CA" baseline="0" dirty="0"/>
              <a:t>Différence significative à .05 pour l’âge. 23 ans pour les D+ et 21 pour le groupe contrôle.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CA" baseline="0" dirty="0"/>
              <a:t>Pas de différence significative en ce qui concerne le genre ni le statut (47% admis et 53% en commandite)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CA" baseline="0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CA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D1E9BB-5005-4259-AFDD-2381B850677D}" type="slidenum">
              <a:rPr lang="fr-CA" smtClean="0"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267786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As</a:t>
            </a:r>
            <a:r>
              <a:rPr lang="fr-CA" baseline="0" dirty="0"/>
              <a:t> </a:t>
            </a:r>
            <a:r>
              <a:rPr lang="fr-CA" baseline="0" dirty="0" err="1"/>
              <a:t>expected</a:t>
            </a:r>
            <a:r>
              <a:rPr lang="fr-CA" baseline="0" dirty="0"/>
              <a:t>, the </a:t>
            </a:r>
            <a:r>
              <a:rPr lang="fr-CA" baseline="0" dirty="0" err="1"/>
              <a:t>experimental</a:t>
            </a:r>
            <a:r>
              <a:rPr lang="fr-CA" baseline="0" dirty="0"/>
              <a:t> group </a:t>
            </a:r>
            <a:r>
              <a:rPr lang="fr-CA" baseline="0" dirty="0" err="1"/>
              <a:t>had</a:t>
            </a:r>
            <a:r>
              <a:rPr lang="fr-CA" baseline="0" dirty="0"/>
              <a:t> a </a:t>
            </a:r>
            <a:r>
              <a:rPr lang="fr-CA" baseline="0" dirty="0" err="1"/>
              <a:t>significantly</a:t>
            </a:r>
            <a:r>
              <a:rPr lang="fr-CA" baseline="0" dirty="0"/>
              <a:t> a </a:t>
            </a:r>
            <a:r>
              <a:rPr lang="fr-CA" baseline="0" dirty="0" err="1"/>
              <a:t>lower</a:t>
            </a:r>
            <a:r>
              <a:rPr lang="fr-CA" baseline="0" dirty="0"/>
              <a:t> drop out rate </a:t>
            </a:r>
            <a:r>
              <a:rPr lang="fr-CA" baseline="0" dirty="0" err="1"/>
              <a:t>than</a:t>
            </a:r>
            <a:r>
              <a:rPr lang="fr-CA" baseline="0" dirty="0"/>
              <a:t> the control group.</a:t>
            </a:r>
          </a:p>
          <a:p>
            <a:r>
              <a:rPr lang="fr-CA" baseline="0" dirty="0"/>
              <a:t>The </a:t>
            </a:r>
            <a:r>
              <a:rPr lang="fr-CA" baseline="0" dirty="0" err="1"/>
              <a:t>success</a:t>
            </a:r>
            <a:r>
              <a:rPr lang="fr-CA" baseline="0" dirty="0"/>
              <a:t> rate </a:t>
            </a:r>
            <a:r>
              <a:rPr lang="fr-CA" baseline="0" dirty="0" err="1"/>
              <a:t>is</a:t>
            </a:r>
            <a:r>
              <a:rPr lang="fr-CA" baseline="0" dirty="0"/>
              <a:t> </a:t>
            </a:r>
            <a:r>
              <a:rPr lang="fr-CA" baseline="0" dirty="0" err="1"/>
              <a:t>significantly</a:t>
            </a:r>
            <a:r>
              <a:rPr lang="fr-CA" baseline="0" dirty="0"/>
              <a:t> </a:t>
            </a:r>
            <a:r>
              <a:rPr lang="fr-CA" baseline="0" dirty="0" err="1"/>
              <a:t>higher</a:t>
            </a:r>
            <a:r>
              <a:rPr lang="fr-CA" baseline="0" dirty="0"/>
              <a:t> in the </a:t>
            </a:r>
            <a:r>
              <a:rPr lang="fr-CA" baseline="0" dirty="0" err="1"/>
              <a:t>experimental</a:t>
            </a:r>
            <a:r>
              <a:rPr lang="fr-CA" baseline="0" dirty="0"/>
              <a:t> group </a:t>
            </a:r>
            <a:r>
              <a:rPr lang="fr-CA" baseline="0" dirty="0" err="1"/>
              <a:t>than</a:t>
            </a:r>
            <a:r>
              <a:rPr lang="fr-CA" baseline="0" dirty="0"/>
              <a:t> in the control group.</a:t>
            </a:r>
          </a:p>
          <a:p>
            <a:endParaRPr lang="fr-CA" baseline="0" dirty="0"/>
          </a:p>
          <a:p>
            <a:r>
              <a:rPr lang="fr-CA" baseline="0" dirty="0"/>
              <a:t>On the </a:t>
            </a:r>
            <a:r>
              <a:rPr lang="fr-CA" baseline="0" dirty="0" err="1"/>
              <a:t>other</a:t>
            </a:r>
            <a:r>
              <a:rPr lang="fr-CA" baseline="0" dirty="0"/>
              <a:t> hand, the </a:t>
            </a:r>
            <a:r>
              <a:rPr lang="fr-CA" baseline="0" dirty="0" err="1"/>
              <a:t>failed</a:t>
            </a:r>
            <a:r>
              <a:rPr lang="fr-CA" baseline="0" dirty="0"/>
              <a:t> rate </a:t>
            </a:r>
            <a:r>
              <a:rPr lang="fr-CA" baseline="0" dirty="0" err="1"/>
              <a:t>is</a:t>
            </a:r>
            <a:r>
              <a:rPr lang="fr-CA" baseline="0" dirty="0"/>
              <a:t> </a:t>
            </a:r>
            <a:r>
              <a:rPr lang="fr-CA" baseline="0" dirty="0" err="1"/>
              <a:t>higher</a:t>
            </a:r>
            <a:r>
              <a:rPr lang="fr-CA" baseline="0" dirty="0"/>
              <a:t> in the </a:t>
            </a:r>
            <a:r>
              <a:rPr lang="fr-CA" baseline="0" dirty="0" err="1"/>
              <a:t>experimental</a:t>
            </a:r>
            <a:r>
              <a:rPr lang="fr-CA" baseline="0" dirty="0"/>
              <a:t> group.</a:t>
            </a:r>
          </a:p>
          <a:p>
            <a:endParaRPr lang="fr-CA" baseline="0" dirty="0"/>
          </a:p>
          <a:p>
            <a:r>
              <a:rPr lang="fr-CA" baseline="0" dirty="0"/>
              <a:t>So </a:t>
            </a:r>
            <a:r>
              <a:rPr lang="fr-CA" baseline="0" dirty="0" err="1"/>
              <a:t>what</a:t>
            </a:r>
            <a:r>
              <a:rPr lang="fr-CA" baseline="0" dirty="0"/>
              <a:t> </a:t>
            </a:r>
            <a:r>
              <a:rPr lang="fr-CA" baseline="0" dirty="0" err="1"/>
              <a:t>happended</a:t>
            </a:r>
            <a:r>
              <a:rPr lang="fr-CA" baseline="0" dirty="0"/>
              <a:t>? In </a:t>
            </a:r>
            <a:r>
              <a:rPr lang="fr-CA" baseline="0" dirty="0" err="1"/>
              <a:t>fact</a:t>
            </a:r>
            <a:r>
              <a:rPr lang="fr-CA" baseline="0" dirty="0"/>
              <a:t>, e-feedback </a:t>
            </a:r>
            <a:r>
              <a:rPr lang="fr-CA" baseline="0" dirty="0" err="1"/>
              <a:t>did</a:t>
            </a:r>
            <a:r>
              <a:rPr lang="fr-CA" baseline="0" dirty="0"/>
              <a:t> have a positive </a:t>
            </a:r>
            <a:r>
              <a:rPr lang="fr-CA" baseline="0" dirty="0" err="1"/>
              <a:t>effect</a:t>
            </a:r>
            <a:r>
              <a:rPr lang="fr-CA" baseline="0" dirty="0"/>
              <a:t> on drop out and </a:t>
            </a:r>
            <a:r>
              <a:rPr lang="fr-CA" baseline="0" dirty="0" err="1"/>
              <a:t>success</a:t>
            </a:r>
            <a:r>
              <a:rPr lang="fr-CA" baseline="0" dirty="0"/>
              <a:t> but the rate of </a:t>
            </a:r>
            <a:r>
              <a:rPr lang="fr-CA" baseline="0" dirty="0" err="1"/>
              <a:t>students</a:t>
            </a:r>
            <a:r>
              <a:rPr lang="fr-CA" baseline="0" dirty="0"/>
              <a:t> </a:t>
            </a:r>
            <a:r>
              <a:rPr lang="fr-CA" baseline="0" dirty="0" err="1"/>
              <a:t>who</a:t>
            </a:r>
            <a:r>
              <a:rPr lang="fr-CA" baseline="0" dirty="0"/>
              <a:t> </a:t>
            </a:r>
            <a:r>
              <a:rPr lang="fr-CA" baseline="0" dirty="0" err="1"/>
              <a:t>failed</a:t>
            </a:r>
            <a:r>
              <a:rPr lang="fr-CA" baseline="0" dirty="0"/>
              <a:t> </a:t>
            </a:r>
            <a:r>
              <a:rPr lang="fr-CA" baseline="0" dirty="0" err="1"/>
              <a:t>also</a:t>
            </a:r>
            <a:r>
              <a:rPr lang="fr-CA" baseline="0" dirty="0"/>
              <a:t> </a:t>
            </a:r>
            <a:r>
              <a:rPr lang="fr-CA" baseline="0" dirty="0" err="1"/>
              <a:t>inscreased</a:t>
            </a:r>
            <a:r>
              <a:rPr lang="fr-CA" baseline="0" dirty="0"/>
              <a:t>.</a:t>
            </a:r>
          </a:p>
          <a:p>
            <a:endParaRPr lang="fr-CA" baseline="0" dirty="0"/>
          </a:p>
          <a:p>
            <a:r>
              <a:rPr lang="fr-CA" dirty="0" err="1"/>
              <a:t>Those</a:t>
            </a:r>
            <a:r>
              <a:rPr lang="fr-CA" dirty="0"/>
              <a:t> </a:t>
            </a:r>
            <a:r>
              <a:rPr lang="fr-CA" dirty="0" err="1"/>
              <a:t>who</a:t>
            </a:r>
            <a:r>
              <a:rPr lang="fr-CA" dirty="0"/>
              <a:t> drop</a:t>
            </a:r>
            <a:r>
              <a:rPr lang="fr-CA" baseline="0" dirty="0"/>
              <a:t> out </a:t>
            </a:r>
            <a:r>
              <a:rPr lang="fr-CA" baseline="0" dirty="0" err="1"/>
              <a:t>because</a:t>
            </a:r>
            <a:r>
              <a:rPr lang="fr-CA" baseline="0" dirty="0"/>
              <a:t> of </a:t>
            </a:r>
            <a:r>
              <a:rPr lang="fr-CA" baseline="0" dirty="0" err="1"/>
              <a:t>difficulties</a:t>
            </a:r>
            <a:r>
              <a:rPr lang="fr-CA" baseline="0" dirty="0"/>
              <a:t> </a:t>
            </a:r>
            <a:r>
              <a:rPr lang="fr-CA" baseline="0" dirty="0" err="1"/>
              <a:t>with</a:t>
            </a:r>
            <a:r>
              <a:rPr lang="fr-CA" baseline="0" dirty="0"/>
              <a:t> the </a:t>
            </a:r>
            <a:r>
              <a:rPr lang="fr-CA" baseline="0" dirty="0" err="1"/>
              <a:t>subject</a:t>
            </a:r>
            <a:r>
              <a:rPr lang="fr-CA" baseline="0" dirty="0"/>
              <a:t> </a:t>
            </a:r>
            <a:r>
              <a:rPr lang="fr-CA" baseline="0" dirty="0" err="1"/>
              <a:t>failed</a:t>
            </a:r>
            <a:r>
              <a:rPr lang="fr-CA" baseline="0" dirty="0"/>
              <a:t> the course </a:t>
            </a:r>
            <a:r>
              <a:rPr lang="fr-CA" baseline="0" dirty="0" err="1"/>
              <a:t>while</a:t>
            </a:r>
            <a:r>
              <a:rPr lang="fr-CA" baseline="0" dirty="0"/>
              <a:t> </a:t>
            </a:r>
            <a:r>
              <a:rPr lang="fr-CA" baseline="0" dirty="0" err="1"/>
              <a:t>those</a:t>
            </a:r>
            <a:r>
              <a:rPr lang="fr-CA" baseline="0" dirty="0"/>
              <a:t> </a:t>
            </a:r>
            <a:r>
              <a:rPr lang="fr-CA" baseline="0" dirty="0" err="1"/>
              <a:t>who</a:t>
            </a:r>
            <a:r>
              <a:rPr lang="fr-CA" baseline="0" dirty="0"/>
              <a:t> drop out </a:t>
            </a:r>
            <a:r>
              <a:rPr lang="fr-CA" baseline="0" dirty="0" err="1"/>
              <a:t>because</a:t>
            </a:r>
            <a:r>
              <a:rPr lang="fr-CA" baseline="0" dirty="0"/>
              <a:t> of motivation </a:t>
            </a:r>
            <a:r>
              <a:rPr lang="fr-CA" baseline="0" dirty="0" err="1"/>
              <a:t>went</a:t>
            </a:r>
            <a:r>
              <a:rPr lang="fr-CA" baseline="0" dirty="0"/>
              <a:t> out to </a:t>
            </a:r>
            <a:r>
              <a:rPr lang="fr-CA" baseline="0" dirty="0" err="1"/>
              <a:t>succeed</a:t>
            </a:r>
            <a:r>
              <a:rPr lang="fr-CA" baseline="0" dirty="0"/>
              <a:t> in the course. </a:t>
            </a:r>
            <a:endParaRPr lang="fr-CA" dirty="0"/>
          </a:p>
          <a:p>
            <a:r>
              <a:rPr lang="fr-CA" dirty="0"/>
              <a:t>In the </a:t>
            </a:r>
            <a:r>
              <a:rPr lang="fr-CA" dirty="0" err="1"/>
              <a:t>experimental</a:t>
            </a:r>
            <a:r>
              <a:rPr lang="fr-CA" dirty="0"/>
              <a:t> group, </a:t>
            </a:r>
            <a:r>
              <a:rPr lang="fr-CA" dirty="0" err="1"/>
              <a:t>we</a:t>
            </a:r>
            <a:r>
              <a:rPr lang="fr-CA" dirty="0"/>
              <a:t> suspect </a:t>
            </a:r>
            <a:r>
              <a:rPr lang="fr-CA" dirty="0" err="1"/>
              <a:t>that</a:t>
            </a:r>
            <a:r>
              <a:rPr lang="fr-CA" dirty="0"/>
              <a:t> e-feedback</a:t>
            </a:r>
            <a:r>
              <a:rPr lang="fr-CA" baseline="0" dirty="0"/>
              <a:t> </a:t>
            </a:r>
            <a:r>
              <a:rPr lang="fr-CA" baseline="0" dirty="0" err="1"/>
              <a:t>had</a:t>
            </a:r>
            <a:r>
              <a:rPr lang="fr-CA" baseline="0" dirty="0"/>
              <a:t> a </a:t>
            </a:r>
            <a:r>
              <a:rPr lang="fr-CA" baseline="0" dirty="0" err="1"/>
              <a:t>motivational</a:t>
            </a:r>
            <a:r>
              <a:rPr lang="fr-CA" baseline="0" dirty="0"/>
              <a:t> impact on </a:t>
            </a:r>
            <a:r>
              <a:rPr lang="fr-CA" baseline="0" dirty="0" err="1"/>
              <a:t>some</a:t>
            </a:r>
            <a:r>
              <a:rPr lang="fr-CA" baseline="0" dirty="0"/>
              <a:t> </a:t>
            </a:r>
            <a:r>
              <a:rPr lang="fr-CA" dirty="0" err="1"/>
              <a:t>learners</a:t>
            </a:r>
            <a:r>
              <a:rPr lang="fr-CA" dirty="0"/>
              <a:t> </a:t>
            </a:r>
            <a:r>
              <a:rPr lang="fr-CA" dirty="0" err="1"/>
              <a:t>who</a:t>
            </a:r>
            <a:r>
              <a:rPr lang="fr-CA" dirty="0"/>
              <a:t> </a:t>
            </a:r>
            <a:r>
              <a:rPr lang="fr-CA" dirty="0" err="1"/>
              <a:t>were</a:t>
            </a:r>
            <a:r>
              <a:rPr lang="fr-CA" baseline="0" dirty="0"/>
              <a:t> </a:t>
            </a:r>
            <a:r>
              <a:rPr lang="fr-CA" baseline="0" dirty="0" err="1"/>
              <a:t>encouraged</a:t>
            </a:r>
            <a:r>
              <a:rPr lang="fr-CA" baseline="0" dirty="0"/>
              <a:t> to </a:t>
            </a:r>
            <a:r>
              <a:rPr lang="fr-CA" baseline="0" dirty="0" err="1"/>
              <a:t>get</a:t>
            </a:r>
            <a:r>
              <a:rPr lang="fr-CA" baseline="0" dirty="0"/>
              <a:t> </a:t>
            </a:r>
            <a:r>
              <a:rPr lang="fr-CA" baseline="0" dirty="0" err="1"/>
              <a:t>through</a:t>
            </a:r>
            <a:r>
              <a:rPr lang="fr-CA" baseline="0" dirty="0"/>
              <a:t> the course but </a:t>
            </a:r>
            <a:r>
              <a:rPr lang="fr-CA" baseline="0" dirty="0" err="1"/>
              <a:t>still</a:t>
            </a:r>
            <a:r>
              <a:rPr lang="fr-CA" baseline="0" dirty="0"/>
              <a:t> have </a:t>
            </a:r>
            <a:r>
              <a:rPr lang="fr-CA" baseline="0" dirty="0" err="1"/>
              <a:t>difficulties</a:t>
            </a:r>
            <a:r>
              <a:rPr lang="fr-CA" baseline="0" dirty="0"/>
              <a:t> </a:t>
            </a:r>
            <a:r>
              <a:rPr lang="fr-CA" baseline="0" dirty="0" err="1"/>
              <a:t>with</a:t>
            </a:r>
            <a:r>
              <a:rPr lang="fr-CA" baseline="0" dirty="0"/>
              <a:t> the </a:t>
            </a:r>
            <a:r>
              <a:rPr lang="fr-CA" baseline="0" dirty="0" err="1"/>
              <a:t>subject</a:t>
            </a:r>
            <a:r>
              <a:rPr lang="fr-CA" baseline="0" dirty="0"/>
              <a:t>. So </a:t>
            </a:r>
            <a:r>
              <a:rPr lang="fr-CA" baseline="0" dirty="0" err="1"/>
              <a:t>those</a:t>
            </a:r>
            <a:r>
              <a:rPr lang="fr-CA" baseline="0" dirty="0"/>
              <a:t> </a:t>
            </a:r>
            <a:r>
              <a:rPr lang="fr-CA" baseline="0" dirty="0" err="1"/>
              <a:t>learners</a:t>
            </a:r>
            <a:r>
              <a:rPr lang="fr-CA" baseline="0" dirty="0"/>
              <a:t> </a:t>
            </a:r>
            <a:r>
              <a:rPr lang="fr-CA" baseline="0" dirty="0" err="1"/>
              <a:t>would</a:t>
            </a:r>
            <a:r>
              <a:rPr lang="fr-CA" baseline="0" dirty="0"/>
              <a:t> </a:t>
            </a:r>
            <a:r>
              <a:rPr lang="fr-CA" baseline="0" dirty="0" err="1"/>
              <a:t>had</a:t>
            </a:r>
            <a:r>
              <a:rPr lang="fr-CA" baseline="0" dirty="0"/>
              <a:t> </a:t>
            </a:r>
            <a:r>
              <a:rPr lang="fr-CA" baseline="0" dirty="0" err="1"/>
              <a:t>probably</a:t>
            </a:r>
            <a:r>
              <a:rPr lang="fr-CA" baseline="0" dirty="0"/>
              <a:t> drop out the course </a:t>
            </a:r>
            <a:r>
              <a:rPr lang="fr-CA" baseline="0" dirty="0" err="1"/>
              <a:t>otherwise</a:t>
            </a:r>
            <a:r>
              <a:rPr lang="fr-CA" baseline="0" dirty="0"/>
              <a:t>.</a:t>
            </a:r>
          </a:p>
          <a:p>
            <a:endParaRPr lang="fr-CA" baseline="0" dirty="0"/>
          </a:p>
          <a:p>
            <a:r>
              <a:rPr lang="fr-CA" baseline="0" dirty="0" err="1"/>
              <a:t>What</a:t>
            </a:r>
            <a:r>
              <a:rPr lang="fr-CA" baseline="0" dirty="0"/>
              <a:t> </a:t>
            </a:r>
            <a:r>
              <a:rPr lang="fr-CA" baseline="0" dirty="0" err="1"/>
              <a:t>we</a:t>
            </a:r>
            <a:r>
              <a:rPr lang="fr-CA" baseline="0" dirty="0"/>
              <a:t> </a:t>
            </a:r>
            <a:r>
              <a:rPr lang="fr-CA" baseline="0" dirty="0" err="1"/>
              <a:t>also</a:t>
            </a:r>
            <a:r>
              <a:rPr lang="fr-CA" baseline="0" dirty="0"/>
              <a:t> </a:t>
            </a:r>
            <a:r>
              <a:rPr lang="fr-CA" baseline="0" dirty="0" err="1"/>
              <a:t>found</a:t>
            </a:r>
            <a:r>
              <a:rPr lang="fr-CA" baseline="0" dirty="0"/>
              <a:t> </a:t>
            </a:r>
            <a:r>
              <a:rPr lang="fr-CA" baseline="0" dirty="0" err="1"/>
              <a:t>is</a:t>
            </a:r>
            <a:r>
              <a:rPr lang="fr-CA" baseline="0" dirty="0"/>
              <a:t> </a:t>
            </a:r>
            <a:r>
              <a:rPr lang="fr-CA" baseline="0" dirty="0" err="1"/>
              <a:t>that</a:t>
            </a:r>
            <a:r>
              <a:rPr lang="fr-CA" baseline="0" dirty="0"/>
              <a:t> audio </a:t>
            </a:r>
            <a:r>
              <a:rPr lang="fr-CA" baseline="0" dirty="0" err="1"/>
              <a:t>got</a:t>
            </a:r>
            <a:r>
              <a:rPr lang="fr-CA" baseline="0" dirty="0"/>
              <a:t> good </a:t>
            </a:r>
            <a:r>
              <a:rPr lang="fr-CA" baseline="0" dirty="0" err="1"/>
              <a:t>results</a:t>
            </a:r>
            <a:r>
              <a:rPr lang="fr-CA" baseline="0" dirty="0"/>
              <a:t> but the </a:t>
            </a:r>
            <a:r>
              <a:rPr lang="fr-CA" baseline="0" dirty="0" err="1"/>
              <a:t>results</a:t>
            </a:r>
            <a:r>
              <a:rPr lang="fr-CA" baseline="0" dirty="0"/>
              <a:t> for </a:t>
            </a:r>
            <a:r>
              <a:rPr lang="fr-CA" baseline="0" dirty="0" err="1"/>
              <a:t>video</a:t>
            </a:r>
            <a:r>
              <a:rPr lang="fr-CA" baseline="0" dirty="0"/>
              <a:t> are mixed. </a:t>
            </a:r>
            <a:r>
              <a:rPr lang="fr-CA" baseline="0" dirty="0" err="1"/>
              <a:t>With</a:t>
            </a:r>
            <a:r>
              <a:rPr lang="fr-CA" baseline="0" dirty="0"/>
              <a:t> one </a:t>
            </a:r>
            <a:r>
              <a:rPr lang="fr-CA" baseline="0" dirty="0" err="1"/>
              <a:t>tutor</a:t>
            </a:r>
            <a:r>
              <a:rPr lang="fr-CA" baseline="0" dirty="0"/>
              <a:t> </a:t>
            </a:r>
            <a:r>
              <a:rPr lang="fr-CA" baseline="0" dirty="0" err="1"/>
              <a:t>it</a:t>
            </a:r>
            <a:r>
              <a:rPr lang="fr-CA" baseline="0" dirty="0"/>
              <a:t> </a:t>
            </a:r>
            <a:r>
              <a:rPr lang="fr-CA" baseline="0" dirty="0" err="1"/>
              <a:t>went</a:t>
            </a:r>
            <a:r>
              <a:rPr lang="fr-CA" baseline="0" dirty="0"/>
              <a:t> </a:t>
            </a:r>
            <a:r>
              <a:rPr lang="fr-CA" baseline="0" dirty="0" err="1"/>
              <a:t>very</a:t>
            </a:r>
            <a:r>
              <a:rPr lang="fr-CA" baseline="0" dirty="0"/>
              <a:t> </a:t>
            </a:r>
            <a:r>
              <a:rPr lang="fr-CA" baseline="0" dirty="0" err="1"/>
              <a:t>well</a:t>
            </a:r>
            <a:r>
              <a:rPr lang="fr-CA" baseline="0" dirty="0"/>
              <a:t> but for the </a:t>
            </a:r>
            <a:r>
              <a:rPr lang="fr-CA" baseline="0" dirty="0" err="1"/>
              <a:t>other</a:t>
            </a:r>
            <a:r>
              <a:rPr lang="fr-CA" baseline="0" dirty="0"/>
              <a:t>, the </a:t>
            </a:r>
            <a:r>
              <a:rPr lang="fr-CA" baseline="0" dirty="0" err="1"/>
              <a:t>failed</a:t>
            </a:r>
            <a:r>
              <a:rPr lang="fr-CA" baseline="0" dirty="0"/>
              <a:t> rate </a:t>
            </a:r>
            <a:r>
              <a:rPr lang="fr-CA" baseline="0" dirty="0" err="1"/>
              <a:t>is</a:t>
            </a:r>
            <a:r>
              <a:rPr lang="fr-CA" baseline="0" dirty="0"/>
              <a:t> </a:t>
            </a:r>
            <a:r>
              <a:rPr lang="fr-CA" baseline="0" dirty="0" err="1"/>
              <a:t>quite</a:t>
            </a:r>
            <a:r>
              <a:rPr lang="fr-CA" baseline="0" dirty="0"/>
              <a:t> </a:t>
            </a:r>
            <a:r>
              <a:rPr lang="fr-CA" baseline="0" dirty="0" err="1"/>
              <a:t>higher</a:t>
            </a:r>
            <a:r>
              <a:rPr lang="fr-CA" baseline="0" dirty="0"/>
              <a:t> and the </a:t>
            </a:r>
            <a:r>
              <a:rPr lang="fr-CA" baseline="0" dirty="0" err="1"/>
              <a:t>success</a:t>
            </a:r>
            <a:r>
              <a:rPr lang="fr-CA" baseline="0" dirty="0"/>
              <a:t> rate </a:t>
            </a:r>
            <a:r>
              <a:rPr lang="fr-CA" baseline="0" dirty="0" err="1"/>
              <a:t>is</a:t>
            </a:r>
            <a:r>
              <a:rPr lang="fr-CA" baseline="0" dirty="0"/>
              <a:t> </a:t>
            </a:r>
            <a:r>
              <a:rPr lang="fr-CA" baseline="0" dirty="0" err="1"/>
              <a:t>also</a:t>
            </a:r>
            <a:r>
              <a:rPr lang="fr-CA" baseline="0" dirty="0"/>
              <a:t> </a:t>
            </a:r>
            <a:r>
              <a:rPr lang="fr-CA" baseline="0" dirty="0" err="1"/>
              <a:t>rather</a:t>
            </a:r>
            <a:r>
              <a:rPr lang="fr-CA" baseline="0" dirty="0"/>
              <a:t> </a:t>
            </a:r>
            <a:r>
              <a:rPr lang="fr-CA" baseline="0" dirty="0" err="1"/>
              <a:t>low</a:t>
            </a:r>
            <a:r>
              <a:rPr lang="fr-CA" baseline="0" dirty="0"/>
              <a:t>.</a:t>
            </a:r>
          </a:p>
          <a:p>
            <a:endParaRPr lang="fr-CA" baseline="0" dirty="0"/>
          </a:p>
          <a:p>
            <a:r>
              <a:rPr lang="fr-CA" baseline="0" dirty="0" err="1"/>
              <a:t>Those</a:t>
            </a:r>
            <a:r>
              <a:rPr lang="fr-CA" baseline="0" dirty="0"/>
              <a:t> </a:t>
            </a:r>
            <a:r>
              <a:rPr lang="fr-CA" baseline="0" dirty="0" err="1"/>
              <a:t>results</a:t>
            </a:r>
            <a:r>
              <a:rPr lang="fr-CA" baseline="0" dirty="0"/>
              <a:t> </a:t>
            </a:r>
            <a:r>
              <a:rPr lang="fr-CA" baseline="0" dirty="0" err="1"/>
              <a:t>stike</a:t>
            </a:r>
            <a:r>
              <a:rPr lang="fr-CA" baseline="0" dirty="0"/>
              <a:t> us. It </a:t>
            </a:r>
            <a:r>
              <a:rPr lang="fr-CA" baseline="0" dirty="0" err="1"/>
              <a:t>may</a:t>
            </a:r>
            <a:r>
              <a:rPr lang="fr-CA" baseline="0" dirty="0"/>
              <a:t> </a:t>
            </a:r>
            <a:r>
              <a:rPr lang="fr-CA" baseline="0" dirty="0" err="1"/>
              <a:t>be</a:t>
            </a:r>
            <a:r>
              <a:rPr lang="fr-CA" baseline="0" dirty="0"/>
              <a:t> due to course </a:t>
            </a:r>
            <a:r>
              <a:rPr lang="fr-CA" baseline="0" dirty="0" err="1"/>
              <a:t>difficukties</a:t>
            </a:r>
            <a:r>
              <a:rPr lang="fr-CA" baseline="0" dirty="0"/>
              <a:t>. The </a:t>
            </a:r>
            <a:r>
              <a:rPr lang="fr-CA" baseline="0" dirty="0" err="1"/>
              <a:t>tutor</a:t>
            </a:r>
            <a:r>
              <a:rPr lang="fr-CA" baseline="0" dirty="0"/>
              <a:t> </a:t>
            </a:r>
            <a:r>
              <a:rPr lang="fr-CA" baseline="0" dirty="0" err="1"/>
              <a:t>who</a:t>
            </a:r>
            <a:r>
              <a:rPr lang="fr-CA" baseline="0" dirty="0"/>
              <a:t> gave the feedback in the </a:t>
            </a:r>
            <a:r>
              <a:rPr lang="fr-CA" baseline="0" dirty="0" err="1"/>
              <a:t>hardest</a:t>
            </a:r>
            <a:r>
              <a:rPr lang="fr-CA" baseline="0" dirty="0"/>
              <a:t> course </a:t>
            </a:r>
            <a:r>
              <a:rPr lang="fr-CA" baseline="0" dirty="0" err="1"/>
              <a:t>also</a:t>
            </a:r>
            <a:r>
              <a:rPr lang="fr-CA" baseline="0" dirty="0"/>
              <a:t> </a:t>
            </a:r>
            <a:r>
              <a:rPr lang="fr-CA" baseline="0" dirty="0" err="1"/>
              <a:t>had</a:t>
            </a:r>
            <a:r>
              <a:rPr lang="fr-CA" baseline="0" dirty="0"/>
              <a:t> the </a:t>
            </a:r>
            <a:r>
              <a:rPr lang="fr-CA" baseline="0" dirty="0" err="1"/>
              <a:t>lowest</a:t>
            </a:r>
            <a:r>
              <a:rPr lang="fr-CA" baseline="0" dirty="0"/>
              <a:t> </a:t>
            </a:r>
            <a:r>
              <a:rPr lang="fr-CA" baseline="0" dirty="0" err="1"/>
              <a:t>results</a:t>
            </a:r>
            <a:r>
              <a:rPr lang="fr-CA" baseline="0" dirty="0"/>
              <a:t>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78B44A-1BD5-4A63-A67A-0B3BE081FE91}" type="slidenum">
              <a:rPr lang="fr-CA" altLang="fr-FR" smtClean="0"/>
              <a:pPr>
                <a:defRPr/>
              </a:pPr>
              <a:t>7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1653107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err="1"/>
              <a:t>We</a:t>
            </a:r>
            <a:r>
              <a:rPr lang="fr-CA" dirty="0"/>
              <a:t> </a:t>
            </a:r>
            <a:r>
              <a:rPr lang="fr-CA" dirty="0" err="1"/>
              <a:t>also</a:t>
            </a:r>
            <a:r>
              <a:rPr lang="fr-CA" dirty="0"/>
              <a:t> </a:t>
            </a:r>
            <a:r>
              <a:rPr lang="fr-CA" dirty="0" err="1"/>
              <a:t>found</a:t>
            </a:r>
            <a:r>
              <a:rPr lang="fr-CA" baseline="0" dirty="0"/>
              <a:t> </a:t>
            </a:r>
            <a:r>
              <a:rPr lang="fr-CA" baseline="0" dirty="0" err="1"/>
              <a:t>significant</a:t>
            </a:r>
            <a:r>
              <a:rPr lang="fr-CA" baseline="0" dirty="0"/>
              <a:t> </a:t>
            </a:r>
            <a:r>
              <a:rPr lang="fr-CA" baseline="0" dirty="0" err="1"/>
              <a:t>differences</a:t>
            </a:r>
            <a:r>
              <a:rPr lang="fr-CA" baseline="0" dirty="0"/>
              <a:t> on grades for the first and the </a:t>
            </a:r>
            <a:r>
              <a:rPr lang="fr-CA" baseline="0" dirty="0" err="1"/>
              <a:t>fourth</a:t>
            </a:r>
            <a:r>
              <a:rPr lang="fr-CA" baseline="0" dirty="0"/>
              <a:t> </a:t>
            </a:r>
            <a:r>
              <a:rPr lang="fr-CA" baseline="0" dirty="0" err="1"/>
              <a:t>assignment</a:t>
            </a:r>
            <a:r>
              <a:rPr lang="fr-CA" baseline="0" dirty="0"/>
              <a:t> but not for the final course grade </a:t>
            </a:r>
            <a:r>
              <a:rPr lang="fr-CA" baseline="0" dirty="0" err="1"/>
              <a:t>even</a:t>
            </a:r>
            <a:r>
              <a:rPr lang="fr-CA" baseline="0" dirty="0"/>
              <a:t> if the e-feedback group </a:t>
            </a:r>
            <a:r>
              <a:rPr lang="fr-CA" baseline="0" dirty="0" err="1"/>
              <a:t>still</a:t>
            </a:r>
            <a:r>
              <a:rPr lang="fr-CA" baseline="0" dirty="0"/>
              <a:t> </a:t>
            </a:r>
            <a:r>
              <a:rPr lang="fr-CA" baseline="0" dirty="0" err="1"/>
              <a:t>had</a:t>
            </a:r>
            <a:r>
              <a:rPr lang="fr-CA" baseline="0" dirty="0"/>
              <a:t> </a:t>
            </a:r>
            <a:r>
              <a:rPr lang="fr-CA" baseline="0" dirty="0" err="1"/>
              <a:t>better</a:t>
            </a:r>
            <a:r>
              <a:rPr lang="fr-CA" baseline="0" dirty="0"/>
              <a:t> grades.</a:t>
            </a:r>
          </a:p>
          <a:p>
            <a:endParaRPr lang="fr-CA" baseline="0" dirty="0"/>
          </a:p>
          <a:p>
            <a:r>
              <a:rPr lang="fr-CA" baseline="0" dirty="0" err="1"/>
              <a:t>Those</a:t>
            </a:r>
            <a:r>
              <a:rPr lang="fr-CA" baseline="0" dirty="0"/>
              <a:t> </a:t>
            </a:r>
            <a:r>
              <a:rPr lang="fr-CA" baseline="0" dirty="0" err="1"/>
              <a:t>results</a:t>
            </a:r>
            <a:r>
              <a:rPr lang="fr-CA" baseline="0" dirty="0"/>
              <a:t> </a:t>
            </a:r>
            <a:r>
              <a:rPr lang="fr-CA" baseline="0" dirty="0" err="1"/>
              <a:t>mean</a:t>
            </a:r>
            <a:r>
              <a:rPr lang="fr-CA" baseline="0" dirty="0"/>
              <a:t> </a:t>
            </a:r>
            <a:r>
              <a:rPr lang="fr-CA" baseline="0" dirty="0" err="1"/>
              <a:t>that</a:t>
            </a:r>
            <a:r>
              <a:rPr lang="fr-CA" baseline="0" dirty="0"/>
              <a:t> </a:t>
            </a:r>
            <a:r>
              <a:rPr lang="fr-CA" baseline="0" dirty="0" err="1"/>
              <a:t>it</a:t>
            </a:r>
            <a:r>
              <a:rPr lang="fr-CA" baseline="0" dirty="0"/>
              <a:t> </a:t>
            </a:r>
            <a:r>
              <a:rPr lang="fr-CA" baseline="0" dirty="0" err="1"/>
              <a:t>takes</a:t>
            </a:r>
            <a:r>
              <a:rPr lang="fr-CA" baseline="0" dirty="0"/>
              <a:t> </a:t>
            </a:r>
            <a:r>
              <a:rPr lang="fr-CA" baseline="0" dirty="0" err="1"/>
              <a:t>several</a:t>
            </a:r>
            <a:r>
              <a:rPr lang="fr-CA" baseline="0" dirty="0"/>
              <a:t> feedbacks to observe a </a:t>
            </a:r>
            <a:r>
              <a:rPr lang="fr-CA" baseline="0" dirty="0" err="1"/>
              <a:t>significant</a:t>
            </a:r>
            <a:r>
              <a:rPr lang="fr-CA" baseline="0" dirty="0"/>
              <a:t> </a:t>
            </a:r>
            <a:r>
              <a:rPr lang="fr-CA" baseline="0" dirty="0" err="1"/>
              <a:t>improvment</a:t>
            </a:r>
            <a:r>
              <a:rPr lang="fr-CA" baseline="0" dirty="0"/>
              <a:t> </a:t>
            </a:r>
            <a:r>
              <a:rPr lang="fr-CA" baseline="0" dirty="0" err="1"/>
              <a:t>beyond</a:t>
            </a:r>
            <a:r>
              <a:rPr lang="fr-CA" baseline="0" dirty="0"/>
              <a:t> the </a:t>
            </a:r>
            <a:r>
              <a:rPr lang="fr-CA" baseline="0" dirty="0" err="1"/>
              <a:t>motivational</a:t>
            </a:r>
            <a:r>
              <a:rPr lang="fr-CA" baseline="0" dirty="0"/>
              <a:t> </a:t>
            </a:r>
            <a:r>
              <a:rPr lang="fr-CA" baseline="0" dirty="0" err="1"/>
              <a:t>effect</a:t>
            </a:r>
            <a:r>
              <a:rPr lang="fr-CA" baseline="0" dirty="0"/>
              <a:t> </a:t>
            </a:r>
            <a:r>
              <a:rPr lang="fr-CA" baseline="0" dirty="0" err="1"/>
              <a:t>we</a:t>
            </a:r>
            <a:r>
              <a:rPr lang="fr-CA" baseline="0" dirty="0"/>
              <a:t> </a:t>
            </a:r>
            <a:r>
              <a:rPr lang="fr-CA" baseline="0" dirty="0" err="1"/>
              <a:t>observed</a:t>
            </a:r>
            <a:r>
              <a:rPr lang="fr-CA" baseline="0" dirty="0"/>
              <a:t> for the first </a:t>
            </a:r>
            <a:r>
              <a:rPr lang="fr-CA" baseline="0" dirty="0" err="1"/>
              <a:t>assignment</a:t>
            </a:r>
            <a:r>
              <a:rPr lang="fr-CA" baseline="0" dirty="0"/>
              <a:t>.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78B44A-1BD5-4A63-A67A-0B3BE081FE91}" type="slidenum">
              <a:rPr lang="fr-CA" altLang="fr-FR" smtClean="0"/>
              <a:pPr>
                <a:defRPr/>
              </a:pPr>
              <a:t>9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704949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On the </a:t>
            </a:r>
            <a:r>
              <a:rPr lang="fr-CA" dirty="0" err="1"/>
              <a:t>learners</a:t>
            </a:r>
            <a:r>
              <a:rPr lang="fr-CA" dirty="0"/>
              <a:t>’ </a:t>
            </a:r>
            <a:r>
              <a:rPr lang="fr-CA" dirty="0" err="1"/>
              <a:t>side</a:t>
            </a:r>
            <a:r>
              <a:rPr lang="fr-CA" dirty="0"/>
              <a:t>, </a:t>
            </a:r>
            <a:r>
              <a:rPr lang="fr-CA" dirty="0" err="1"/>
              <a:t>we</a:t>
            </a:r>
            <a:r>
              <a:rPr lang="fr-CA" dirty="0"/>
              <a:t> </a:t>
            </a:r>
            <a:r>
              <a:rPr lang="fr-CA" dirty="0" err="1"/>
              <a:t>found</a:t>
            </a:r>
            <a:r>
              <a:rPr lang="fr-CA" dirty="0"/>
              <a:t> </a:t>
            </a:r>
            <a:r>
              <a:rPr lang="fr-CA" dirty="0" err="1"/>
              <a:t>that</a:t>
            </a:r>
            <a:r>
              <a:rPr lang="fr-CA" dirty="0"/>
              <a:t> the </a:t>
            </a:r>
            <a:r>
              <a:rPr lang="fr-CA" dirty="0" err="1"/>
              <a:t>majority</a:t>
            </a:r>
            <a:r>
              <a:rPr lang="fr-CA" dirty="0"/>
              <a:t> of </a:t>
            </a:r>
            <a:r>
              <a:rPr lang="fr-CA" dirty="0" err="1"/>
              <a:t>them</a:t>
            </a:r>
            <a:r>
              <a:rPr lang="fr-CA" dirty="0"/>
              <a:t> </a:t>
            </a:r>
            <a:r>
              <a:rPr lang="fr-CA" dirty="0" err="1"/>
              <a:t>prefer</a:t>
            </a:r>
            <a:r>
              <a:rPr lang="fr-CA" dirty="0"/>
              <a:t> a </a:t>
            </a:r>
            <a:r>
              <a:rPr lang="fr-CA" dirty="0" err="1"/>
              <a:t>combination</a:t>
            </a:r>
            <a:r>
              <a:rPr lang="fr-CA" baseline="0" dirty="0"/>
              <a:t> of </a:t>
            </a:r>
            <a:r>
              <a:rPr lang="fr-CA" baseline="0" dirty="0" err="1"/>
              <a:t>video</a:t>
            </a:r>
            <a:r>
              <a:rPr lang="fr-CA" baseline="0" dirty="0"/>
              <a:t> and </a:t>
            </a:r>
            <a:r>
              <a:rPr lang="fr-CA" baseline="0" dirty="0" err="1"/>
              <a:t>written</a:t>
            </a:r>
            <a:r>
              <a:rPr lang="fr-CA" baseline="0" dirty="0"/>
              <a:t> feedback and the second </a:t>
            </a:r>
            <a:r>
              <a:rPr lang="fr-CA" baseline="0" dirty="0" err="1"/>
              <a:t>choice</a:t>
            </a:r>
            <a:r>
              <a:rPr lang="fr-CA" baseline="0" dirty="0"/>
              <a:t> </a:t>
            </a:r>
            <a:r>
              <a:rPr lang="fr-CA" baseline="0" dirty="0" err="1"/>
              <a:t>is</a:t>
            </a:r>
            <a:r>
              <a:rPr lang="fr-CA" baseline="0" dirty="0"/>
              <a:t> a </a:t>
            </a:r>
            <a:r>
              <a:rPr lang="fr-CA" baseline="0" dirty="0" err="1"/>
              <a:t>preference</a:t>
            </a:r>
            <a:r>
              <a:rPr lang="fr-CA" baseline="0" dirty="0"/>
              <a:t> for a </a:t>
            </a:r>
            <a:r>
              <a:rPr lang="fr-CA" baseline="0" dirty="0" err="1"/>
              <a:t>combination</a:t>
            </a:r>
            <a:r>
              <a:rPr lang="fr-CA" baseline="0" dirty="0"/>
              <a:t> of audio and </a:t>
            </a:r>
            <a:r>
              <a:rPr lang="fr-CA" baseline="0" dirty="0" err="1"/>
              <a:t>written</a:t>
            </a:r>
            <a:r>
              <a:rPr lang="fr-CA" baseline="0" dirty="0"/>
              <a:t> feedback.</a:t>
            </a:r>
          </a:p>
          <a:p>
            <a:endParaRPr lang="fr-CA" baseline="0" dirty="0"/>
          </a:p>
          <a:p>
            <a:r>
              <a:rPr lang="fr-CA" baseline="0" dirty="0"/>
              <a:t>The </a:t>
            </a:r>
            <a:r>
              <a:rPr lang="fr-CA" baseline="0" dirty="0" err="1"/>
              <a:t>majority</a:t>
            </a:r>
            <a:r>
              <a:rPr lang="fr-CA" baseline="0" dirty="0"/>
              <a:t> of </a:t>
            </a:r>
            <a:r>
              <a:rPr lang="fr-CA" baseline="0" dirty="0" err="1"/>
              <a:t>them</a:t>
            </a:r>
            <a:r>
              <a:rPr lang="fr-CA" baseline="0" dirty="0"/>
              <a:t> are </a:t>
            </a:r>
            <a:r>
              <a:rPr lang="fr-CA" baseline="0" dirty="0" err="1"/>
              <a:t>also</a:t>
            </a:r>
            <a:r>
              <a:rPr lang="fr-CA" baseline="0" dirty="0"/>
              <a:t> </a:t>
            </a:r>
            <a:r>
              <a:rPr lang="fr-CA" baseline="0" dirty="0" err="1"/>
              <a:t>rather</a:t>
            </a:r>
            <a:r>
              <a:rPr lang="fr-CA" baseline="0" dirty="0"/>
              <a:t> </a:t>
            </a:r>
            <a:r>
              <a:rPr lang="fr-CA" baseline="0" dirty="0" err="1"/>
              <a:t>satisfied</a:t>
            </a:r>
            <a:r>
              <a:rPr lang="fr-CA" baseline="0" dirty="0"/>
              <a:t> </a:t>
            </a:r>
            <a:r>
              <a:rPr lang="fr-CA" baseline="0" dirty="0" err="1"/>
              <a:t>with</a:t>
            </a:r>
            <a:r>
              <a:rPr lang="fr-CA" baseline="0" dirty="0"/>
              <a:t> e-feedback.</a:t>
            </a:r>
          </a:p>
          <a:p>
            <a:endParaRPr lang="fr-CA" baseline="0" dirty="0"/>
          </a:p>
          <a:p>
            <a:r>
              <a:rPr lang="fr-CA" baseline="0" dirty="0"/>
              <a:t>On the positive </a:t>
            </a:r>
            <a:r>
              <a:rPr lang="fr-CA" baseline="0" dirty="0" err="1"/>
              <a:t>side</a:t>
            </a:r>
            <a:r>
              <a:rPr lang="fr-CA" baseline="0" dirty="0"/>
              <a:t>, </a:t>
            </a:r>
            <a:r>
              <a:rPr lang="fr-CA" baseline="0" dirty="0" err="1"/>
              <a:t>they</a:t>
            </a:r>
            <a:r>
              <a:rPr lang="fr-CA" baseline="0" dirty="0"/>
              <a:t> </a:t>
            </a:r>
            <a:r>
              <a:rPr lang="fr-CA" baseline="0" dirty="0" err="1"/>
              <a:t>noted</a:t>
            </a:r>
            <a:r>
              <a:rPr lang="fr-CA" baseline="0" dirty="0"/>
              <a:t> </a:t>
            </a:r>
            <a:r>
              <a:rPr lang="fr-CA" baseline="0" dirty="0" err="1"/>
              <a:t>that</a:t>
            </a:r>
            <a:r>
              <a:rPr lang="fr-CA" baseline="0" dirty="0"/>
              <a:t> </a:t>
            </a:r>
            <a:r>
              <a:rPr lang="fr-CA" baseline="0" dirty="0" err="1"/>
              <a:t>it</a:t>
            </a:r>
            <a:r>
              <a:rPr lang="fr-CA" baseline="0" dirty="0"/>
              <a:t> </a:t>
            </a:r>
            <a:r>
              <a:rPr lang="fr-CA" baseline="0" dirty="0" err="1"/>
              <a:t>is</a:t>
            </a:r>
            <a:r>
              <a:rPr lang="fr-CA" baseline="0" dirty="0"/>
              <a:t> a </a:t>
            </a:r>
            <a:r>
              <a:rPr lang="fr-CA" baseline="0" dirty="0" err="1"/>
              <a:t>faster</a:t>
            </a:r>
            <a:r>
              <a:rPr lang="fr-CA" baseline="0" dirty="0"/>
              <a:t> </a:t>
            </a:r>
            <a:r>
              <a:rPr lang="fr-CA" baseline="0" dirty="0" err="1"/>
              <a:t>way</a:t>
            </a:r>
            <a:r>
              <a:rPr lang="fr-CA" baseline="0" dirty="0"/>
              <a:t> to </a:t>
            </a:r>
            <a:r>
              <a:rPr lang="fr-CA" baseline="0" dirty="0" err="1"/>
              <a:t>hear</a:t>
            </a:r>
            <a:r>
              <a:rPr lang="fr-CA" baseline="0" dirty="0"/>
              <a:t> about </a:t>
            </a:r>
            <a:r>
              <a:rPr lang="fr-CA" baseline="0" dirty="0" err="1"/>
              <a:t>their</a:t>
            </a:r>
            <a:r>
              <a:rPr lang="fr-CA" baseline="0" dirty="0"/>
              <a:t> </a:t>
            </a:r>
            <a:r>
              <a:rPr lang="fr-CA" baseline="0" dirty="0" err="1"/>
              <a:t>work</a:t>
            </a:r>
            <a:r>
              <a:rPr lang="fr-CA" baseline="0" dirty="0"/>
              <a:t>, </a:t>
            </a:r>
            <a:r>
              <a:rPr lang="fr-CA" baseline="0" dirty="0" err="1"/>
              <a:t>it</a:t>
            </a:r>
            <a:r>
              <a:rPr lang="fr-CA" baseline="0" dirty="0"/>
              <a:t> </a:t>
            </a:r>
            <a:r>
              <a:rPr lang="fr-CA" baseline="0" dirty="0" err="1"/>
              <a:t>really</a:t>
            </a:r>
            <a:r>
              <a:rPr lang="fr-CA" baseline="0" dirty="0"/>
              <a:t> </a:t>
            </a:r>
            <a:r>
              <a:rPr lang="fr-CA" baseline="0" dirty="0" err="1"/>
              <a:t>allowed</a:t>
            </a:r>
            <a:r>
              <a:rPr lang="fr-CA" baseline="0" dirty="0"/>
              <a:t> to </a:t>
            </a:r>
            <a:r>
              <a:rPr lang="fr-CA" baseline="0" dirty="0" err="1"/>
              <a:t>undertstand</a:t>
            </a:r>
            <a:r>
              <a:rPr lang="fr-CA" baseline="0" dirty="0"/>
              <a:t> </a:t>
            </a:r>
            <a:r>
              <a:rPr lang="fr-CA" baseline="0" dirty="0" err="1"/>
              <a:t>why</a:t>
            </a:r>
            <a:r>
              <a:rPr lang="fr-CA" baseline="0" dirty="0"/>
              <a:t> </a:t>
            </a:r>
            <a:r>
              <a:rPr lang="fr-CA" baseline="0" dirty="0" err="1"/>
              <a:t>they</a:t>
            </a:r>
            <a:r>
              <a:rPr lang="fr-CA" baseline="0" dirty="0"/>
              <a:t> </a:t>
            </a:r>
            <a:r>
              <a:rPr lang="fr-CA" baseline="0" dirty="0" err="1"/>
              <a:t>did</a:t>
            </a:r>
            <a:r>
              <a:rPr lang="fr-CA" baseline="0" dirty="0"/>
              <a:t> </a:t>
            </a:r>
            <a:r>
              <a:rPr lang="fr-CA" baseline="0" dirty="0" err="1"/>
              <a:t>wrong</a:t>
            </a:r>
            <a:r>
              <a:rPr lang="fr-CA" baseline="0" dirty="0"/>
              <a:t> and to correct </a:t>
            </a:r>
            <a:r>
              <a:rPr lang="fr-CA" baseline="0" dirty="0" err="1"/>
              <a:t>it</a:t>
            </a:r>
            <a:r>
              <a:rPr lang="fr-CA" baseline="0" dirty="0"/>
              <a:t>.</a:t>
            </a:r>
          </a:p>
          <a:p>
            <a:endParaRPr lang="fr-CA" baseline="0" dirty="0"/>
          </a:p>
          <a:p>
            <a:r>
              <a:rPr lang="fr-CA" baseline="0" dirty="0"/>
              <a:t>On the </a:t>
            </a:r>
            <a:r>
              <a:rPr lang="fr-CA" baseline="0" dirty="0" err="1"/>
              <a:t>negative</a:t>
            </a:r>
            <a:r>
              <a:rPr lang="fr-CA" baseline="0" dirty="0"/>
              <a:t> </a:t>
            </a:r>
            <a:r>
              <a:rPr lang="fr-CA" baseline="0" dirty="0" err="1"/>
              <a:t>side</a:t>
            </a:r>
            <a:r>
              <a:rPr lang="fr-CA" baseline="0" dirty="0"/>
              <a:t>, </a:t>
            </a:r>
            <a:r>
              <a:rPr lang="fr-CA" baseline="0" dirty="0" err="1"/>
              <a:t>it</a:t>
            </a:r>
            <a:r>
              <a:rPr lang="fr-CA" baseline="0" dirty="0"/>
              <a:t> </a:t>
            </a:r>
            <a:r>
              <a:rPr lang="fr-CA" baseline="0" dirty="0" err="1"/>
              <a:t>is</a:t>
            </a:r>
            <a:r>
              <a:rPr lang="fr-CA" baseline="0" dirty="0"/>
              <a:t> </a:t>
            </a:r>
            <a:r>
              <a:rPr lang="fr-CA" baseline="0" dirty="0" err="1"/>
              <a:t>mostly</a:t>
            </a:r>
            <a:r>
              <a:rPr lang="fr-CA" baseline="0" dirty="0"/>
              <a:t> about </a:t>
            </a:r>
            <a:r>
              <a:rPr lang="fr-CA" baseline="0" dirty="0" err="1"/>
              <a:t>technology</a:t>
            </a:r>
            <a:r>
              <a:rPr lang="fr-CA" baseline="0" dirty="0"/>
              <a:t>. </a:t>
            </a:r>
            <a:r>
              <a:rPr lang="fr-CA" baseline="0" dirty="0" err="1"/>
              <a:t>Some</a:t>
            </a:r>
            <a:r>
              <a:rPr lang="fr-CA" baseline="0" dirty="0"/>
              <a:t> </a:t>
            </a:r>
            <a:r>
              <a:rPr lang="fr-CA" baseline="0" dirty="0" err="1"/>
              <a:t>recordings</a:t>
            </a:r>
            <a:r>
              <a:rPr lang="fr-CA" baseline="0" dirty="0"/>
              <a:t> </a:t>
            </a:r>
            <a:r>
              <a:rPr lang="fr-CA" baseline="0" dirty="0" err="1"/>
              <a:t>were</a:t>
            </a:r>
            <a:r>
              <a:rPr lang="fr-CA" baseline="0" dirty="0"/>
              <a:t> of a </a:t>
            </a:r>
            <a:r>
              <a:rPr lang="fr-CA" baseline="0" dirty="0" err="1"/>
              <a:t>poor</a:t>
            </a:r>
            <a:r>
              <a:rPr lang="fr-CA" baseline="0" dirty="0"/>
              <a:t> </a:t>
            </a:r>
            <a:r>
              <a:rPr lang="fr-CA" baseline="0" dirty="0" err="1"/>
              <a:t>sound</a:t>
            </a:r>
            <a:r>
              <a:rPr lang="fr-CA" baseline="0" dirty="0"/>
              <a:t> and image </a:t>
            </a:r>
            <a:r>
              <a:rPr lang="fr-CA" baseline="0" dirty="0" err="1"/>
              <a:t>qualities</a:t>
            </a:r>
            <a:r>
              <a:rPr lang="fr-CA" baseline="0" dirty="0"/>
              <a:t>.</a:t>
            </a:r>
          </a:p>
          <a:p>
            <a:endParaRPr lang="fr-CA" baseline="0" dirty="0"/>
          </a:p>
          <a:p>
            <a:r>
              <a:rPr lang="fr-CA" baseline="0" dirty="0"/>
              <a:t>The </a:t>
            </a:r>
            <a:r>
              <a:rPr lang="fr-CA" baseline="0" dirty="0" err="1"/>
              <a:t>recording</a:t>
            </a:r>
            <a:r>
              <a:rPr lang="fr-CA" baseline="0" dirty="0"/>
              <a:t> </a:t>
            </a:r>
            <a:r>
              <a:rPr lang="fr-CA" baseline="0" dirty="0" err="1"/>
              <a:t>were</a:t>
            </a:r>
            <a:r>
              <a:rPr lang="fr-CA" baseline="0" dirty="0"/>
              <a:t> </a:t>
            </a:r>
            <a:r>
              <a:rPr lang="fr-CA" baseline="0" dirty="0" err="1"/>
              <a:t>also</a:t>
            </a:r>
            <a:r>
              <a:rPr lang="fr-CA" baseline="0" dirty="0"/>
              <a:t> </a:t>
            </a:r>
            <a:r>
              <a:rPr lang="fr-CA" baseline="0" dirty="0" err="1"/>
              <a:t>difficult</a:t>
            </a:r>
            <a:r>
              <a:rPr lang="fr-CA" baseline="0" dirty="0"/>
              <a:t> to </a:t>
            </a:r>
            <a:r>
              <a:rPr lang="fr-CA" baseline="0" dirty="0" err="1"/>
              <a:t>find</a:t>
            </a:r>
            <a:r>
              <a:rPr lang="fr-CA" baseline="0" dirty="0"/>
              <a:t> </a:t>
            </a:r>
            <a:r>
              <a:rPr lang="fr-CA" baseline="0" dirty="0" err="1"/>
              <a:t>because</a:t>
            </a:r>
            <a:r>
              <a:rPr lang="fr-CA" baseline="0" dirty="0"/>
              <a:t> </a:t>
            </a:r>
            <a:r>
              <a:rPr lang="fr-CA" baseline="0" dirty="0" err="1"/>
              <a:t>they</a:t>
            </a:r>
            <a:r>
              <a:rPr lang="fr-CA" baseline="0" dirty="0"/>
              <a:t> </a:t>
            </a:r>
            <a:r>
              <a:rPr lang="fr-CA" baseline="0" dirty="0" err="1"/>
              <a:t>had</a:t>
            </a:r>
            <a:r>
              <a:rPr lang="fr-CA" baseline="0" dirty="0"/>
              <a:t> to </a:t>
            </a:r>
            <a:r>
              <a:rPr lang="fr-CA" baseline="0" dirty="0" err="1"/>
              <a:t>access</a:t>
            </a:r>
            <a:r>
              <a:rPr lang="fr-CA" baseline="0" dirty="0"/>
              <a:t> the Learning management system </a:t>
            </a:r>
            <a:r>
              <a:rPr lang="fr-CA" baseline="0" dirty="0" err="1"/>
              <a:t>which</a:t>
            </a:r>
            <a:r>
              <a:rPr lang="fr-CA" baseline="0" dirty="0"/>
              <a:t> </a:t>
            </a:r>
            <a:r>
              <a:rPr lang="fr-CA" baseline="0" dirty="0" err="1"/>
              <a:t>is</a:t>
            </a:r>
            <a:r>
              <a:rPr lang="fr-CA" baseline="0" dirty="0"/>
              <a:t> not </a:t>
            </a:r>
            <a:r>
              <a:rPr lang="fr-CA" baseline="0" dirty="0" err="1"/>
              <a:t>very</a:t>
            </a:r>
            <a:r>
              <a:rPr lang="fr-CA" baseline="0" dirty="0"/>
              <a:t> intuitive.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78B44A-1BD5-4A63-A67A-0B3BE081FE91}" type="slidenum">
              <a:rPr lang="fr-CA" altLang="fr-FR" smtClean="0"/>
              <a:pPr>
                <a:defRPr/>
              </a:pPr>
              <a:t>11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868690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9C5FA-DE0F-410A-9D6E-C4752A96B88E}" type="datetimeFigureOut">
              <a:rPr lang="fr-CA"/>
              <a:pPr>
                <a:defRPr/>
              </a:pPr>
              <a:t>2018-05-08</a:t>
            </a:fld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4E10B-CC5E-4C9E-809B-71C6F49894A0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655728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07A1A-CC78-424A-9568-B8E08623FFC1}" type="datetimeFigureOut">
              <a:rPr lang="fr-CA"/>
              <a:pPr>
                <a:defRPr/>
              </a:pPr>
              <a:t>2018-05-08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670FD-167C-4806-B023-AAF47FF295CA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914035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A47CC-8808-449D-A87B-90DEEAE2C4E9}" type="datetimeFigureOut">
              <a:rPr lang="fr-CA"/>
              <a:pPr>
                <a:defRPr/>
              </a:pPr>
              <a:t>2018-05-08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DCB75-36B9-47F9-9E2B-4E3B6DD8A06C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653297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3528"/>
            <a:ext cx="8229600" cy="1143000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 dirty="0"/>
              <a:t>Cliquez pour modifier le style du titre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205C79-2565-4B72-8063-A0DB3B8E0662}" type="datetimeFigureOut">
              <a:rPr lang="fr-CA"/>
              <a:pPr>
                <a:defRPr/>
              </a:pPr>
              <a:t>2018-05-08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C98C5-B23A-4954-A52B-BBA442AF841B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811958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90F90-50D5-45CF-A8A3-BB1797A34D52}" type="datetimeFigureOut">
              <a:rPr lang="fr-CA"/>
              <a:pPr>
                <a:defRPr/>
              </a:pPr>
              <a:t>2018-05-08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208ADD-88D2-47B8-AA4F-502B009CEDAB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16939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A0E1A-FA18-4B46-A531-03D5D2C7AF91}" type="datetimeFigureOut">
              <a:rPr lang="fr-CA"/>
              <a:pPr>
                <a:defRPr/>
              </a:pPr>
              <a:t>2018-05-08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BCE70-0977-409B-84F4-9BAEECE057C8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836908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04A6B5-3564-4846-92B7-241B2BFBD646}" type="datetimeFigureOut">
              <a:rPr lang="fr-CA"/>
              <a:pPr>
                <a:defRPr/>
              </a:pPr>
              <a:t>2018-05-08</a:t>
            </a:fld>
            <a:endParaRPr lang="fr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F3057-0009-4AFD-8B88-40844CA46E09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160576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9E10F-41F3-438C-9009-FE7D57F54E73}" type="datetimeFigureOut">
              <a:rPr lang="fr-CA"/>
              <a:pPr>
                <a:defRPr/>
              </a:pPr>
              <a:t>2018-05-08</a:t>
            </a:fld>
            <a:endParaRPr lang="fr-CA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960A35-4C9D-424B-BCA6-43FE04A17AFE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709979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C03D4-582F-4FD5-8707-CEFCB69AEA77}" type="datetimeFigureOut">
              <a:rPr lang="fr-CA"/>
              <a:pPr>
                <a:defRPr/>
              </a:pPr>
              <a:t>2018-05-08</a:t>
            </a:fld>
            <a:endParaRPr lang="fr-CA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771885-A39F-4529-A9BB-F311DA050674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95902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C70A4-27BA-44A5-80E0-744BB523CEB2}" type="datetimeFigureOut">
              <a:rPr lang="fr-CA"/>
              <a:pPr>
                <a:defRPr/>
              </a:pPr>
              <a:t>2018-05-08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AA451-7751-437A-A5B4-DEFD35C33D12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542708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CA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AABC4-55BC-47AE-973B-E560E8F0A694}" type="datetimeFigureOut">
              <a:rPr lang="fr-CA"/>
              <a:pPr>
                <a:defRPr/>
              </a:pPr>
              <a:t>2018-05-08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3576A7-7314-424C-BD21-65F6BEA5B7BC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837695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Cliquez pour modifier le style du titre</a:t>
            </a:r>
            <a:endParaRPr lang="fr-CA" altLang="fr-FR" dirty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fr-CA" alt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2384206-7375-4930-A38B-6C4B13ED7A57}" type="datetimeFigureOut">
              <a:rPr lang="fr-CA"/>
              <a:pPr>
                <a:defRPr/>
              </a:pPr>
              <a:t>2018-05-08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C46873B-0D00-4456-850D-28A82B1DB43F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sfacchin@cegepadistance.ca" TargetMode="External"/><Relationship Id="rId2" Type="http://schemas.openxmlformats.org/officeDocument/2006/relationships/hyperlink" Target="http://cegepadistance.ca/accueil-reseau-education/la-recherche-au-cegep-a-distance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67544" y="404664"/>
            <a:ext cx="8208912" cy="1971650"/>
          </a:xfrm>
        </p:spPr>
        <p:txBody>
          <a:bodyPr/>
          <a:lstStyle/>
          <a:p>
            <a:r>
              <a:rPr lang="fr-CA" sz="2800" cap="all" dirty="0">
                <a:latin typeface="Impact" panose="020B0806030902050204" pitchFamily="34" charset="0"/>
              </a:rPr>
              <a:t>E-feedback </a:t>
            </a:r>
            <a:r>
              <a:rPr lang="fr-CA" sz="2800" cap="all" dirty="0" err="1">
                <a:latin typeface="Impact" panose="020B0806030902050204" pitchFamily="34" charset="0"/>
              </a:rPr>
              <a:t>does</a:t>
            </a:r>
            <a:r>
              <a:rPr lang="fr-CA" sz="2800" cap="all" dirty="0">
                <a:latin typeface="Impact" panose="020B0806030902050204" pitchFamily="34" charset="0"/>
              </a:rPr>
              <a:t> </a:t>
            </a:r>
            <a:r>
              <a:rPr lang="fr-CA" sz="2800" cap="all" dirty="0" err="1">
                <a:latin typeface="Impact" panose="020B0806030902050204" pitchFamily="34" charset="0"/>
              </a:rPr>
              <a:t>it</a:t>
            </a:r>
            <a:r>
              <a:rPr lang="fr-CA" sz="2800" cap="all" dirty="0">
                <a:latin typeface="Impact" panose="020B0806030902050204" pitchFamily="34" charset="0"/>
              </a:rPr>
              <a:t> </a:t>
            </a:r>
            <a:r>
              <a:rPr lang="fr-CA" sz="2800" cap="all" dirty="0" err="1">
                <a:latin typeface="Impact" panose="020B0806030902050204" pitchFamily="34" charset="0"/>
              </a:rPr>
              <a:t>work</a:t>
            </a:r>
            <a:r>
              <a:rPr lang="fr-CA" sz="2800" cap="all" dirty="0">
                <a:latin typeface="Impact" panose="020B0806030902050204" pitchFamily="34" charset="0"/>
              </a:rPr>
              <a:t>? Is </a:t>
            </a:r>
            <a:r>
              <a:rPr lang="fr-CA" sz="2800" cap="all" dirty="0" err="1">
                <a:latin typeface="Impact" panose="020B0806030902050204" pitchFamily="34" charset="0"/>
              </a:rPr>
              <a:t>it</a:t>
            </a:r>
            <a:r>
              <a:rPr lang="fr-CA" sz="2800" cap="all" dirty="0">
                <a:latin typeface="Impact" panose="020B0806030902050204" pitchFamily="34" charset="0"/>
              </a:rPr>
              <a:t> for me?</a:t>
            </a:r>
            <a:endParaRPr lang="fr-CA" sz="2800" i="1" dirty="0">
              <a:latin typeface="Impact" panose="020B080603090205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376314"/>
            <a:ext cx="6400800" cy="1752600"/>
          </a:xfrm>
        </p:spPr>
        <p:txBody>
          <a:bodyPr/>
          <a:lstStyle/>
          <a:p>
            <a:r>
              <a:rPr lang="fr-CA" sz="2400" dirty="0">
                <a:latin typeface="Impact" panose="020B0806030902050204" pitchFamily="34" charset="0"/>
              </a:rPr>
              <a:t>Stéphanie </a:t>
            </a:r>
            <a:r>
              <a:rPr lang="fr-CA" sz="2400" dirty="0" err="1">
                <a:latin typeface="Impact" panose="020B0806030902050204" pitchFamily="34" charset="0"/>
              </a:rPr>
              <a:t>Facchin</a:t>
            </a:r>
            <a:r>
              <a:rPr lang="fr-CA" sz="2400" dirty="0">
                <a:latin typeface="Impact" panose="020B0806030902050204" pitchFamily="34" charset="0"/>
              </a:rPr>
              <a:t>, Ph. D.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fr-CA" sz="2400" dirty="0">
                <a:solidFill>
                  <a:srgbClr val="0089D1"/>
                </a:solidFill>
                <a:latin typeface="Impact" panose="020B0806030902050204" pitchFamily="34" charset="0"/>
              </a:rPr>
              <a:t>Cégep à distance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fr-CA" sz="2400" dirty="0">
              <a:solidFill>
                <a:srgbClr val="0089D1"/>
              </a:solidFill>
              <a:latin typeface="Impact" panose="020B0806030902050204" pitchFamily="34" charset="0"/>
            </a:endParaRPr>
          </a:p>
          <a:p>
            <a:pPr>
              <a:spcBef>
                <a:spcPts val="1200"/>
              </a:spcBef>
            </a:pPr>
            <a:r>
              <a:rPr lang="fr-CA" sz="2400" dirty="0">
                <a:latin typeface="Impact" panose="020B0806030902050204" pitchFamily="34" charset="0"/>
              </a:rPr>
              <a:t>Dawson E-learning Community of Practice</a:t>
            </a:r>
          </a:p>
          <a:p>
            <a:pPr>
              <a:spcBef>
                <a:spcPts val="1200"/>
              </a:spcBef>
            </a:pPr>
            <a:endParaRPr lang="fr-CA" sz="2400" dirty="0">
              <a:latin typeface="Impact" panose="020B0806030902050204" pitchFamily="34" charset="0"/>
            </a:endParaRPr>
          </a:p>
          <a:p>
            <a:pPr>
              <a:spcBef>
                <a:spcPts val="1200"/>
              </a:spcBef>
            </a:pPr>
            <a:endParaRPr lang="fr-CA" sz="2400" dirty="0">
              <a:latin typeface="Impact" panose="020B0806030902050204" pitchFamily="34" charset="0"/>
            </a:endParaRPr>
          </a:p>
          <a:p>
            <a:pPr>
              <a:spcBef>
                <a:spcPts val="1200"/>
              </a:spcBef>
            </a:pPr>
            <a:endParaRPr lang="fr-CA" sz="2400" dirty="0">
              <a:latin typeface="Impact" panose="020B0806030902050204" pitchFamily="34" charset="0"/>
            </a:endParaRPr>
          </a:p>
          <a:p>
            <a:pPr>
              <a:spcBef>
                <a:spcPts val="0"/>
              </a:spcBef>
            </a:pPr>
            <a:r>
              <a:rPr lang="fr-CA" sz="1200" dirty="0">
                <a:latin typeface="Impact" panose="020B0806030902050204" pitchFamily="34" charset="0"/>
              </a:rPr>
              <a:t>7th </a:t>
            </a:r>
            <a:r>
              <a:rPr lang="fr-CA" sz="1200" dirty="0" err="1">
                <a:latin typeface="Impact" panose="020B0806030902050204" pitchFamily="34" charset="0"/>
              </a:rPr>
              <a:t>may</a:t>
            </a:r>
            <a:r>
              <a:rPr lang="fr-CA" sz="1200" dirty="0">
                <a:latin typeface="Impact" panose="020B0806030902050204" pitchFamily="34" charset="0"/>
              </a:rPr>
              <a:t> 2018, </a:t>
            </a:r>
            <a:r>
              <a:rPr lang="fr-CA" sz="1200" dirty="0" err="1">
                <a:latin typeface="Impact" panose="020B0806030902050204" pitchFamily="34" charset="0"/>
              </a:rPr>
              <a:t>Montreal</a:t>
            </a:r>
            <a:r>
              <a:rPr lang="fr-CA" sz="1200" dirty="0">
                <a:latin typeface="Impact" panose="020B0806030902050204" pitchFamily="34" charset="0"/>
              </a:rPr>
              <a:t>, QC, Canada</a:t>
            </a:r>
          </a:p>
          <a:p>
            <a:pPr>
              <a:spcBef>
                <a:spcPts val="0"/>
              </a:spcBef>
            </a:pPr>
            <a:endParaRPr lang="fr-CA" sz="1200" dirty="0"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756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A3CDFF1F-892D-449B-9025-F0A19B034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latin typeface="Impact" panose="020B0806030902050204" pitchFamily="34" charset="0"/>
              </a:rPr>
              <a:t>Audio for </a:t>
            </a:r>
            <a:r>
              <a:rPr lang="fr-CA" dirty="0" err="1">
                <a:latin typeface="Impact" panose="020B0806030902050204" pitchFamily="34" charset="0"/>
              </a:rPr>
              <a:t>success</a:t>
            </a:r>
            <a:r>
              <a:rPr lang="fr-CA" dirty="0">
                <a:latin typeface="Impact" panose="020B0806030902050204" pitchFamily="34" charset="0"/>
              </a:rPr>
              <a:t> and </a:t>
            </a:r>
            <a:r>
              <a:rPr lang="fr-CA" dirty="0" err="1">
                <a:latin typeface="Impact" panose="020B0806030902050204" pitchFamily="34" charset="0"/>
              </a:rPr>
              <a:t>video</a:t>
            </a:r>
            <a:r>
              <a:rPr lang="fr-CA" dirty="0">
                <a:latin typeface="Impact" panose="020B0806030902050204" pitchFamily="34" charset="0"/>
              </a:rPr>
              <a:t> for dropout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FBA92429-C13D-4383-822C-2150FFF2BC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A"/>
          </a:p>
        </p:txBody>
      </p:sp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xmlns="" id="{C2FAFE12-83B7-4916-9873-EF089FD775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3308153"/>
              </p:ext>
            </p:extLst>
          </p:nvPr>
        </p:nvGraphicFramePr>
        <p:xfrm>
          <a:off x="457200" y="1600201"/>
          <a:ext cx="8229600" cy="4205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07ABFD6D-C1A4-4761-93D4-C2FD3B6117A3}"/>
              </a:ext>
            </a:extLst>
          </p:cNvPr>
          <p:cNvSpPr txBox="1"/>
          <p:nvPr/>
        </p:nvSpPr>
        <p:spPr>
          <a:xfrm>
            <a:off x="7441480" y="2132856"/>
            <a:ext cx="1245320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CA" sz="2000" dirty="0">
                <a:latin typeface="Impact" panose="020B0806030902050204" pitchFamily="34" charset="0"/>
              </a:rPr>
              <a:t>Drop out</a:t>
            </a:r>
          </a:p>
          <a:p>
            <a:r>
              <a:rPr lang="fr-CA" sz="2000" dirty="0">
                <a:latin typeface="Impact" panose="020B0806030902050204" pitchFamily="34" charset="0"/>
              </a:rPr>
              <a:t>Failure</a:t>
            </a:r>
          </a:p>
          <a:p>
            <a:r>
              <a:rPr lang="fr-CA" sz="2000" dirty="0" err="1">
                <a:latin typeface="Impact" panose="020B0806030902050204" pitchFamily="34" charset="0"/>
              </a:rPr>
              <a:t>Success</a:t>
            </a:r>
            <a:endParaRPr lang="fr-CA" sz="2000" dirty="0">
              <a:latin typeface="Impact" panose="020B0806030902050204" pitchFamily="34" charset="0"/>
            </a:endParaRPr>
          </a:p>
          <a:p>
            <a:endParaRPr lang="fr-CA" sz="2000" dirty="0"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2515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z="3600" dirty="0" err="1">
                <a:latin typeface="Impact" panose="020B0806030902050204" pitchFamily="34" charset="0"/>
              </a:rPr>
              <a:t>Learners</a:t>
            </a:r>
            <a:r>
              <a:rPr lang="fr-CA" sz="3600" dirty="0">
                <a:latin typeface="Impact" panose="020B0806030902050204" pitchFamily="34" charset="0"/>
              </a:rPr>
              <a:t>’ satisfaction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4746351" y="2195411"/>
            <a:ext cx="4211960" cy="1804843"/>
          </a:xfrm>
          <a:prstGeom prst="wedgeRoundRectCallout">
            <a:avLst>
              <a:gd name="adj1" fmla="val 8792"/>
              <a:gd name="adj2" fmla="val -66798"/>
              <a:gd name="adj3" fmla="val 16667"/>
            </a:avLst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9" name="Rectangle à coins arrondis 8"/>
          <p:cNvSpPr/>
          <p:nvPr/>
        </p:nvSpPr>
        <p:spPr>
          <a:xfrm>
            <a:off x="4746351" y="4871519"/>
            <a:ext cx="4139952" cy="1372869"/>
          </a:xfrm>
          <a:prstGeom prst="wedgeRoundRectCallout">
            <a:avLst>
              <a:gd name="adj1" fmla="val -7489"/>
              <a:gd name="adj2" fmla="val -72098"/>
              <a:gd name="adj3" fmla="val 16667"/>
            </a:avLst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0" name="ZoneTexte 9"/>
          <p:cNvSpPr txBox="1"/>
          <p:nvPr/>
        </p:nvSpPr>
        <p:spPr>
          <a:xfrm>
            <a:off x="4812690" y="2209507"/>
            <a:ext cx="421196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CA" sz="1200" i="1" dirty="0"/>
              <a:t>It </a:t>
            </a:r>
            <a:r>
              <a:rPr lang="fr-CA" sz="1200" i="1" dirty="0" err="1"/>
              <a:t>is</a:t>
            </a:r>
            <a:r>
              <a:rPr lang="fr-CA" sz="1200" i="1" dirty="0"/>
              <a:t> a </a:t>
            </a:r>
            <a:r>
              <a:rPr lang="fr-CA" sz="1200" i="1" dirty="0" err="1"/>
              <a:t>faster</a:t>
            </a:r>
            <a:r>
              <a:rPr lang="fr-CA" sz="1200" i="1" dirty="0"/>
              <a:t> </a:t>
            </a:r>
            <a:r>
              <a:rPr lang="fr-CA" sz="1200" i="1" dirty="0" err="1"/>
              <a:t>way</a:t>
            </a:r>
            <a:r>
              <a:rPr lang="fr-CA" sz="1200" i="1" dirty="0"/>
              <a:t> to </a:t>
            </a:r>
            <a:r>
              <a:rPr lang="fr-CA" sz="1200" i="1" dirty="0" err="1"/>
              <a:t>hear</a:t>
            </a:r>
            <a:r>
              <a:rPr lang="fr-CA" sz="1200" i="1" dirty="0"/>
              <a:t> about </a:t>
            </a:r>
            <a:r>
              <a:rPr lang="fr-CA" sz="1200" i="1" dirty="0" err="1"/>
              <a:t>your</a:t>
            </a:r>
            <a:r>
              <a:rPr lang="fr-CA" sz="1200" i="1" dirty="0"/>
              <a:t> </a:t>
            </a:r>
            <a:r>
              <a:rPr lang="fr-CA" sz="1200" i="1" dirty="0" err="1"/>
              <a:t>work</a:t>
            </a:r>
            <a:endParaRPr lang="fr-CA" sz="1200" i="1" dirty="0"/>
          </a:p>
          <a:p>
            <a:pPr>
              <a:spcAft>
                <a:spcPts val="600"/>
              </a:spcAft>
            </a:pPr>
            <a:r>
              <a:rPr lang="fr-CA" sz="1200" i="1" dirty="0"/>
              <a:t>It </a:t>
            </a:r>
            <a:r>
              <a:rPr lang="fr-CA" sz="1200" i="1" dirty="0" err="1"/>
              <a:t>really</a:t>
            </a:r>
            <a:r>
              <a:rPr lang="fr-CA" sz="1200" i="1" dirty="0"/>
              <a:t> </a:t>
            </a:r>
            <a:r>
              <a:rPr lang="fr-CA" sz="1200" i="1" dirty="0" err="1"/>
              <a:t>allowed</a:t>
            </a:r>
            <a:r>
              <a:rPr lang="fr-CA" sz="1200" i="1" dirty="0"/>
              <a:t> me to </a:t>
            </a:r>
            <a:r>
              <a:rPr lang="fr-CA" sz="1200" i="1" dirty="0" err="1"/>
              <a:t>understand</a:t>
            </a:r>
            <a:r>
              <a:rPr lang="fr-CA" sz="1200" i="1" dirty="0"/>
              <a:t> </a:t>
            </a:r>
            <a:r>
              <a:rPr lang="fr-CA" sz="1200" i="1" dirty="0" err="1"/>
              <a:t>my</a:t>
            </a:r>
            <a:r>
              <a:rPr lang="fr-CA" sz="1200" i="1" dirty="0"/>
              <a:t> </a:t>
            </a:r>
            <a:r>
              <a:rPr lang="fr-CA" sz="1200" i="1" dirty="0" err="1"/>
              <a:t>mistakes</a:t>
            </a:r>
            <a:r>
              <a:rPr lang="fr-CA" sz="1200" i="1" dirty="0"/>
              <a:t> and to correct </a:t>
            </a:r>
            <a:r>
              <a:rPr lang="fr-CA" sz="1200" i="1" dirty="0" err="1"/>
              <a:t>myself</a:t>
            </a:r>
            <a:r>
              <a:rPr lang="fr-CA" sz="1200" i="1" dirty="0"/>
              <a:t> for the exam.</a:t>
            </a:r>
          </a:p>
          <a:p>
            <a:pPr lvl="0"/>
            <a:r>
              <a:rPr lang="fr-FR" altLang="fr-FR" sz="1200" i="1" dirty="0">
                <a:latin typeface="Arial Unicode MS" panose="020B0604020202020204" pitchFamily="34" charset="-128"/>
              </a:rPr>
              <a:t>This </a:t>
            </a:r>
            <a:r>
              <a:rPr lang="fr-FR" altLang="fr-FR" sz="1200" i="1" dirty="0" err="1">
                <a:latin typeface="Arial Unicode MS" panose="020B0604020202020204" pitchFamily="34" charset="-128"/>
              </a:rPr>
              <a:t>is</a:t>
            </a:r>
            <a:r>
              <a:rPr lang="fr-FR" altLang="fr-FR" sz="1200" i="1" dirty="0">
                <a:latin typeface="Arial Unicode MS" panose="020B0604020202020204" pitchFamily="34" charset="-128"/>
              </a:rPr>
              <a:t> of course due to the </a:t>
            </a:r>
            <a:r>
              <a:rPr lang="fr-FR" altLang="fr-FR" sz="1200" i="1" dirty="0" err="1">
                <a:latin typeface="Arial Unicode MS" panose="020B0604020202020204" pitchFamily="34" charset="-128"/>
              </a:rPr>
              <a:t>fact</a:t>
            </a:r>
            <a:r>
              <a:rPr lang="fr-FR" altLang="fr-FR" sz="1200" i="1" dirty="0">
                <a:latin typeface="Arial Unicode MS" panose="020B0604020202020204" pitchFamily="34" charset="-128"/>
              </a:rPr>
              <a:t> </a:t>
            </a:r>
            <a:r>
              <a:rPr lang="fr-FR" altLang="fr-FR" sz="1200" i="1" dirty="0" err="1">
                <a:latin typeface="Arial Unicode MS" panose="020B0604020202020204" pitchFamily="34" charset="-128"/>
              </a:rPr>
              <a:t>that</a:t>
            </a:r>
            <a:r>
              <a:rPr lang="fr-FR" altLang="fr-FR" sz="1200" i="1" dirty="0">
                <a:latin typeface="Arial Unicode MS" panose="020B0604020202020204" pitchFamily="34" charset="-128"/>
              </a:rPr>
              <a:t> Devoir + </a:t>
            </a:r>
            <a:r>
              <a:rPr lang="fr-FR" altLang="fr-FR" sz="1200" i="1" dirty="0" err="1">
                <a:latin typeface="Arial Unicode MS" panose="020B0604020202020204" pitchFamily="34" charset="-128"/>
              </a:rPr>
              <a:t>is</a:t>
            </a:r>
            <a:r>
              <a:rPr lang="fr-FR" altLang="fr-FR" sz="1200" i="1" dirty="0">
                <a:latin typeface="Arial Unicode MS" panose="020B0604020202020204" pitchFamily="34" charset="-128"/>
              </a:rPr>
              <a:t> </a:t>
            </a:r>
            <a:r>
              <a:rPr lang="fr-FR" altLang="fr-FR" sz="1200" i="1" dirty="0" err="1">
                <a:latin typeface="Arial Unicode MS" panose="020B0604020202020204" pitchFamily="34" charset="-128"/>
              </a:rPr>
              <a:t>still</a:t>
            </a:r>
            <a:r>
              <a:rPr lang="fr-FR" altLang="fr-FR" sz="1200" i="1" dirty="0">
                <a:latin typeface="Arial Unicode MS" panose="020B0604020202020204" pitchFamily="34" charset="-128"/>
              </a:rPr>
              <a:t> at a </a:t>
            </a:r>
            <a:r>
              <a:rPr lang="fr-FR" altLang="fr-FR" sz="1200" i="1" dirty="0" err="1">
                <a:latin typeface="Arial Unicode MS" panose="020B0604020202020204" pitchFamily="34" charset="-128"/>
              </a:rPr>
              <a:t>young</a:t>
            </a:r>
            <a:r>
              <a:rPr lang="fr-FR" altLang="fr-FR" sz="1200" i="1" dirty="0">
                <a:latin typeface="Arial Unicode MS" panose="020B0604020202020204" pitchFamily="34" charset="-128"/>
              </a:rPr>
              <a:t> stage, but </a:t>
            </a:r>
            <a:r>
              <a:rPr lang="fr-FR" altLang="fr-FR" sz="1200" i="1" dirty="0" err="1">
                <a:latin typeface="Arial Unicode MS" panose="020B0604020202020204" pitchFamily="34" charset="-128"/>
              </a:rPr>
              <a:t>it</a:t>
            </a:r>
            <a:r>
              <a:rPr lang="fr-FR" altLang="fr-FR" sz="1200" i="1" dirty="0">
                <a:latin typeface="Arial Unicode MS" panose="020B0604020202020204" pitchFamily="34" charset="-128"/>
              </a:rPr>
              <a:t> </a:t>
            </a:r>
            <a:r>
              <a:rPr lang="fr-FR" altLang="fr-FR" sz="1200" i="1" dirty="0" err="1">
                <a:latin typeface="Arial Unicode MS" panose="020B0604020202020204" pitchFamily="34" charset="-128"/>
              </a:rPr>
              <a:t>would</a:t>
            </a:r>
            <a:r>
              <a:rPr lang="fr-FR" altLang="fr-FR" sz="1200" i="1" dirty="0">
                <a:latin typeface="Arial Unicode MS" panose="020B0604020202020204" pitchFamily="34" charset="-128"/>
              </a:rPr>
              <a:t> </a:t>
            </a:r>
            <a:r>
              <a:rPr lang="fr-FR" altLang="fr-FR" sz="1200" i="1" dirty="0" err="1">
                <a:latin typeface="Arial Unicode MS" panose="020B0604020202020204" pitchFamily="34" charset="-128"/>
              </a:rPr>
              <a:t>be</a:t>
            </a:r>
            <a:r>
              <a:rPr lang="fr-FR" altLang="fr-FR" sz="1200" i="1" dirty="0">
                <a:latin typeface="Arial Unicode MS" panose="020B0604020202020204" pitchFamily="34" charset="-128"/>
              </a:rPr>
              <a:t> </a:t>
            </a:r>
            <a:r>
              <a:rPr lang="fr-FR" altLang="fr-FR" sz="1200" i="1" dirty="0" err="1">
                <a:latin typeface="Arial Unicode MS" panose="020B0604020202020204" pitchFamily="34" charset="-128"/>
              </a:rPr>
              <a:t>nice</a:t>
            </a:r>
            <a:r>
              <a:rPr lang="fr-FR" altLang="fr-FR" sz="1200" i="1" dirty="0">
                <a:latin typeface="Arial Unicode MS" panose="020B0604020202020204" pitchFamily="34" charset="-128"/>
              </a:rPr>
              <a:t> to film the </a:t>
            </a:r>
            <a:r>
              <a:rPr lang="fr-FR" altLang="fr-FR" sz="1200" i="1" dirty="0" err="1">
                <a:latin typeface="Arial Unicode MS" panose="020B0604020202020204" pitchFamily="34" charset="-128"/>
              </a:rPr>
              <a:t>assignment</a:t>
            </a:r>
            <a:r>
              <a:rPr lang="fr-FR" altLang="fr-FR" sz="1200" i="1" dirty="0">
                <a:latin typeface="Arial Unicode MS" panose="020B0604020202020204" pitchFamily="34" charset="-128"/>
              </a:rPr>
              <a:t> and point out </a:t>
            </a:r>
            <a:r>
              <a:rPr lang="fr-FR" altLang="fr-FR" sz="1200" i="1" dirty="0" err="1">
                <a:latin typeface="Arial Unicode MS" panose="020B0604020202020204" pitchFamily="34" charset="-128"/>
              </a:rPr>
              <a:t>errors</a:t>
            </a:r>
            <a:r>
              <a:rPr lang="fr-FR" altLang="fr-FR" sz="1200" i="1" dirty="0">
                <a:latin typeface="Arial Unicode MS" panose="020B0604020202020204" pitchFamily="34" charset="-128"/>
              </a:rPr>
              <a:t> at the </a:t>
            </a:r>
            <a:r>
              <a:rPr lang="fr-FR" altLang="fr-FR" sz="1200" i="1" dirty="0" err="1">
                <a:latin typeface="Arial Unicode MS" panose="020B0604020202020204" pitchFamily="34" charset="-128"/>
              </a:rPr>
              <a:t>same</a:t>
            </a:r>
            <a:r>
              <a:rPr lang="fr-FR" altLang="fr-FR" sz="1200" i="1" dirty="0">
                <a:latin typeface="Arial Unicode MS" panose="020B0604020202020204" pitchFamily="34" charset="-128"/>
              </a:rPr>
              <a:t> time </a:t>
            </a:r>
            <a:r>
              <a:rPr lang="fr-FR" altLang="fr-FR" sz="1200" i="1" dirty="0" err="1">
                <a:latin typeface="Arial Unicode MS" panose="020B0604020202020204" pitchFamily="34" charset="-128"/>
              </a:rPr>
              <a:t>that</a:t>
            </a:r>
            <a:r>
              <a:rPr lang="fr-FR" altLang="fr-FR" sz="1200" i="1" dirty="0">
                <a:latin typeface="Arial Unicode MS" panose="020B0604020202020204" pitchFamily="34" charset="-128"/>
              </a:rPr>
              <a:t> the </a:t>
            </a:r>
            <a:r>
              <a:rPr lang="fr-FR" altLang="fr-FR" sz="1200" i="1" dirty="0" err="1">
                <a:latin typeface="Arial Unicode MS" panose="020B0604020202020204" pitchFamily="34" charset="-128"/>
              </a:rPr>
              <a:t>tutor</a:t>
            </a:r>
            <a:r>
              <a:rPr lang="fr-FR" altLang="fr-FR" sz="1200" i="1" dirty="0">
                <a:latin typeface="Arial Unicode MS" panose="020B0604020202020204" pitchFamily="34" charset="-128"/>
              </a:rPr>
              <a:t> </a:t>
            </a:r>
            <a:r>
              <a:rPr lang="fr-FR" altLang="fr-FR" sz="1200" i="1" dirty="0" err="1">
                <a:latin typeface="Arial Unicode MS" panose="020B0604020202020204" pitchFamily="34" charset="-128"/>
              </a:rPr>
              <a:t>explains</a:t>
            </a:r>
            <a:r>
              <a:rPr lang="fr-FR" altLang="fr-FR" sz="1200" i="1" dirty="0">
                <a:latin typeface="Arial Unicode MS" panose="020B0604020202020204" pitchFamily="34" charset="-128"/>
              </a:rPr>
              <a:t> the </a:t>
            </a:r>
            <a:r>
              <a:rPr lang="fr-FR" altLang="fr-FR" sz="1200" i="1" dirty="0" err="1">
                <a:latin typeface="Arial Unicode MS" panose="020B0604020202020204" pitchFamily="34" charset="-128"/>
              </a:rPr>
              <a:t>mistakes</a:t>
            </a:r>
            <a:r>
              <a:rPr lang="fr-FR" altLang="fr-FR" sz="1200" i="1" dirty="0">
                <a:latin typeface="Arial Unicode MS" panose="020B0604020202020204" pitchFamily="34" charset="-128"/>
              </a:rPr>
              <a:t> I made. So, </a:t>
            </a:r>
            <a:r>
              <a:rPr lang="fr-FR" altLang="fr-FR" sz="1200" i="1" dirty="0" err="1">
                <a:latin typeface="Arial Unicode MS" panose="020B0604020202020204" pitchFamily="34" charset="-128"/>
              </a:rPr>
              <a:t>it</a:t>
            </a:r>
            <a:r>
              <a:rPr lang="fr-FR" altLang="fr-FR" sz="1200" i="1" dirty="0">
                <a:latin typeface="Arial Unicode MS" panose="020B0604020202020204" pitchFamily="34" charset="-128"/>
              </a:rPr>
              <a:t> </a:t>
            </a:r>
            <a:r>
              <a:rPr lang="fr-FR" altLang="fr-FR" sz="1200" i="1" dirty="0" err="1">
                <a:latin typeface="Arial Unicode MS" panose="020B0604020202020204" pitchFamily="34" charset="-128"/>
              </a:rPr>
              <a:t>would</a:t>
            </a:r>
            <a:r>
              <a:rPr lang="fr-FR" altLang="fr-FR" sz="1200" i="1" dirty="0">
                <a:latin typeface="Arial Unicode MS" panose="020B0604020202020204" pitchFamily="34" charset="-128"/>
              </a:rPr>
              <a:t> </a:t>
            </a:r>
            <a:r>
              <a:rPr lang="fr-FR" altLang="fr-FR" sz="1200" i="1" dirty="0" err="1">
                <a:latin typeface="Arial Unicode MS" panose="020B0604020202020204" pitchFamily="34" charset="-128"/>
              </a:rPr>
              <a:t>be</a:t>
            </a:r>
            <a:r>
              <a:rPr lang="fr-FR" altLang="fr-FR" sz="1200" i="1" dirty="0">
                <a:latin typeface="Arial Unicode MS" panose="020B0604020202020204" pitchFamily="34" charset="-128"/>
              </a:rPr>
              <a:t> as if </a:t>
            </a:r>
            <a:r>
              <a:rPr lang="fr-FR" altLang="fr-FR" sz="1200" i="1" dirty="0" err="1">
                <a:latin typeface="Arial Unicode MS" panose="020B0604020202020204" pitchFamily="34" charset="-128"/>
              </a:rPr>
              <a:t>our</a:t>
            </a:r>
            <a:r>
              <a:rPr lang="fr-FR" altLang="fr-FR" sz="1200" i="1" dirty="0">
                <a:latin typeface="Arial Unicode MS" panose="020B0604020202020204" pitchFamily="34" charset="-128"/>
              </a:rPr>
              <a:t> </a:t>
            </a:r>
            <a:r>
              <a:rPr lang="fr-FR" altLang="fr-FR" sz="1200" i="1" dirty="0" err="1">
                <a:latin typeface="Arial Unicode MS" panose="020B0604020202020204" pitchFamily="34" charset="-128"/>
              </a:rPr>
              <a:t>teacher</a:t>
            </a:r>
            <a:r>
              <a:rPr lang="fr-FR" altLang="fr-FR" sz="1200" i="1" dirty="0">
                <a:latin typeface="Arial Unicode MS" panose="020B0604020202020204" pitchFamily="34" charset="-128"/>
              </a:rPr>
              <a:t> </a:t>
            </a:r>
            <a:r>
              <a:rPr lang="fr-FR" altLang="fr-FR" sz="1200" i="1" dirty="0" err="1">
                <a:latin typeface="Arial Unicode MS" panose="020B0604020202020204" pitchFamily="34" charset="-128"/>
              </a:rPr>
              <a:t>was</a:t>
            </a:r>
            <a:r>
              <a:rPr lang="fr-FR" altLang="fr-FR" sz="1200" i="1" dirty="0">
                <a:latin typeface="Arial Unicode MS" panose="020B0604020202020204" pitchFamily="34" charset="-128"/>
              </a:rPr>
              <a:t> </a:t>
            </a:r>
            <a:r>
              <a:rPr lang="fr-FR" altLang="fr-FR" sz="1200" i="1" dirty="0" err="1">
                <a:latin typeface="Arial Unicode MS" panose="020B0604020202020204" pitchFamily="34" charset="-128"/>
              </a:rPr>
              <a:t>next</a:t>
            </a:r>
            <a:r>
              <a:rPr lang="fr-FR" altLang="fr-FR" sz="1200" i="1" dirty="0">
                <a:latin typeface="Arial Unicode MS" panose="020B0604020202020204" pitchFamily="34" charset="-128"/>
              </a:rPr>
              <a:t> to us. </a:t>
            </a:r>
            <a:r>
              <a:rPr lang="fr-FR" altLang="fr-FR" sz="1200" dirty="0">
                <a:latin typeface="Arial Unicode MS" panose="020B0604020202020204" pitchFamily="34" charset="-128"/>
              </a:rPr>
              <a:t>(</a:t>
            </a:r>
            <a:r>
              <a:rPr lang="fr-FR" altLang="fr-FR" sz="1200" dirty="0" err="1">
                <a:latin typeface="Arial Unicode MS" panose="020B0604020202020204" pitchFamily="34" charset="-128"/>
              </a:rPr>
              <a:t>learners</a:t>
            </a:r>
            <a:r>
              <a:rPr lang="fr-FR" altLang="fr-FR" sz="1200" dirty="0">
                <a:latin typeface="Arial Unicode MS" panose="020B0604020202020204" pitchFamily="34" charset="-128"/>
              </a:rPr>
              <a:t> </a:t>
            </a:r>
            <a:r>
              <a:rPr lang="fr-FR" altLang="fr-FR" sz="1200" dirty="0" err="1">
                <a:latin typeface="Arial Unicode MS" panose="020B0604020202020204" pitchFamily="34" charset="-128"/>
              </a:rPr>
              <a:t>with</a:t>
            </a:r>
            <a:r>
              <a:rPr lang="fr-FR" altLang="fr-FR" sz="1200" dirty="0">
                <a:latin typeface="Arial Unicode MS" panose="020B0604020202020204" pitchFamily="34" charset="-128"/>
              </a:rPr>
              <a:t> audio </a:t>
            </a:r>
            <a:r>
              <a:rPr lang="fr-FR" altLang="fr-FR" sz="1200" dirty="0" err="1">
                <a:latin typeface="Arial Unicode MS" panose="020B0604020202020204" pitchFamily="34" charset="-128"/>
              </a:rPr>
              <a:t>only</a:t>
            </a:r>
            <a:r>
              <a:rPr lang="fr-FR" altLang="fr-FR" sz="1200" dirty="0">
                <a:latin typeface="Arial Unicode MS" panose="020B0604020202020204" pitchFamily="34" charset="-128"/>
              </a:rPr>
              <a:t>)</a:t>
            </a:r>
            <a:r>
              <a:rPr lang="fr-FR" altLang="fr-FR" sz="1200" dirty="0"/>
              <a:t> 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113298" y="5027038"/>
            <a:ext cx="3610744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CA" sz="1200" dirty="0"/>
              <a:t>Access to feedback</a:t>
            </a:r>
          </a:p>
          <a:p>
            <a:pPr>
              <a:spcAft>
                <a:spcPts val="600"/>
              </a:spcAft>
            </a:pPr>
            <a:r>
              <a:rPr lang="fr-CA" sz="1200" dirty="0"/>
              <a:t>Sound or image </a:t>
            </a:r>
            <a:r>
              <a:rPr lang="fr-CA" sz="1200" dirty="0" err="1"/>
              <a:t>quality</a:t>
            </a:r>
            <a:r>
              <a:rPr lang="fr-CA" sz="1200" dirty="0"/>
              <a:t> (Camera </a:t>
            </a:r>
            <a:r>
              <a:rPr lang="fr-CA" sz="1200" dirty="0" err="1"/>
              <a:t>Ziggy</a:t>
            </a:r>
            <a:r>
              <a:rPr lang="fr-CA" sz="1200" dirty="0"/>
              <a:t>)</a:t>
            </a:r>
          </a:p>
          <a:p>
            <a:pPr>
              <a:spcAft>
                <a:spcPts val="600"/>
              </a:spcAft>
            </a:pPr>
            <a:r>
              <a:rPr lang="fr-CA" sz="1200" dirty="0"/>
              <a:t>Good Internet service</a:t>
            </a:r>
          </a:p>
          <a:p>
            <a:pPr>
              <a:spcAft>
                <a:spcPts val="600"/>
              </a:spcAft>
            </a:pPr>
            <a:r>
              <a:rPr lang="fr-CA" sz="1200" dirty="0" err="1"/>
              <a:t>Download</a:t>
            </a:r>
            <a:r>
              <a:rPr lang="fr-CA" sz="1200" dirty="0"/>
              <a:t> file </a:t>
            </a:r>
            <a:r>
              <a:rPr lang="fr-CA" sz="1200" dirty="0" err="1"/>
              <a:t>rahter</a:t>
            </a:r>
            <a:r>
              <a:rPr lang="fr-CA" sz="1200" dirty="0"/>
              <a:t> </a:t>
            </a:r>
            <a:r>
              <a:rPr lang="fr-CA" sz="1200" dirty="0" err="1"/>
              <a:t>than</a:t>
            </a:r>
            <a:r>
              <a:rPr lang="fr-CA" sz="1200" dirty="0"/>
              <a:t> streaming</a:t>
            </a:r>
          </a:p>
        </p:txBody>
      </p:sp>
      <p:sp>
        <p:nvSpPr>
          <p:cNvPr id="14" name="Plus 13"/>
          <p:cNvSpPr/>
          <p:nvPr/>
        </p:nvSpPr>
        <p:spPr>
          <a:xfrm>
            <a:off x="6432616" y="1207094"/>
            <a:ext cx="972108" cy="972108"/>
          </a:xfrm>
          <a:prstGeom prst="mathPlus">
            <a:avLst/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5" name="Moins 14"/>
          <p:cNvSpPr/>
          <p:nvPr/>
        </p:nvSpPr>
        <p:spPr>
          <a:xfrm>
            <a:off x="6242143" y="3917413"/>
            <a:ext cx="1512168" cy="954106"/>
          </a:xfrm>
          <a:prstGeom prst="mathMinus">
            <a:avLst/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aphicFrame>
        <p:nvGraphicFramePr>
          <p:cNvPr id="13" name="Graphique 12">
            <a:extLst>
              <a:ext uri="{FF2B5EF4-FFF2-40B4-BE49-F238E27FC236}">
                <a16:creationId xmlns:a16="http://schemas.microsoft.com/office/drawing/2014/main" xmlns="" id="{36C0D951-934E-49C6-A772-9F6C48C492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8208369"/>
              </p:ext>
            </p:extLst>
          </p:nvPr>
        </p:nvGraphicFramePr>
        <p:xfrm>
          <a:off x="0" y="4111249"/>
          <a:ext cx="5324475" cy="2171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Graphique 15">
            <a:extLst>
              <a:ext uri="{FF2B5EF4-FFF2-40B4-BE49-F238E27FC236}">
                <a16:creationId xmlns:a16="http://schemas.microsoft.com/office/drawing/2014/main" xmlns="" id="{67DB2D52-324E-4AAA-A3AD-52D7CDEE82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1729487"/>
              </p:ext>
            </p:extLst>
          </p:nvPr>
        </p:nvGraphicFramePr>
        <p:xfrm>
          <a:off x="309141" y="1693148"/>
          <a:ext cx="4752502" cy="2439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xmlns="" id="{8C1ED676-29CD-4D07-A08F-F720B78F4DDC}"/>
              </a:ext>
            </a:extLst>
          </p:cNvPr>
          <p:cNvSpPr txBox="1"/>
          <p:nvPr/>
        </p:nvSpPr>
        <p:spPr>
          <a:xfrm>
            <a:off x="457200" y="1324146"/>
            <a:ext cx="4114800" cy="3690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mpact" panose="020B0806030902050204" pitchFamily="34" charset="0"/>
              </a:rPr>
              <a:t>Preference</a:t>
            </a:r>
            <a:r>
              <a:rPr lang="fr-CA" dirty="0">
                <a:solidFill>
                  <a:schemeClr val="tx1">
                    <a:lumMod val="65000"/>
                    <a:lumOff val="35000"/>
                  </a:schemeClr>
                </a:solidFill>
                <a:latin typeface="Impact" panose="020B0806030902050204" pitchFamily="34" charset="0"/>
              </a:rPr>
              <a:t> for </a:t>
            </a:r>
            <a:r>
              <a:rPr lang="fr-CA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mpact" panose="020B0806030902050204" pitchFamily="34" charset="0"/>
              </a:rPr>
              <a:t>video</a:t>
            </a:r>
            <a:r>
              <a:rPr lang="fr-CA" dirty="0">
                <a:solidFill>
                  <a:schemeClr val="tx1">
                    <a:lumMod val="65000"/>
                    <a:lumOff val="35000"/>
                  </a:schemeClr>
                </a:solidFill>
                <a:latin typeface="Impact" panose="020B0806030902050204" pitchFamily="34" charset="0"/>
              </a:rPr>
              <a:t> feedback</a:t>
            </a:r>
          </a:p>
        </p:txBody>
      </p:sp>
    </p:spTree>
    <p:extLst>
      <p:ext uri="{BB962C8B-B14F-4D97-AF65-F5344CB8AC3E}">
        <p14:creationId xmlns:p14="http://schemas.microsoft.com/office/powerpoint/2010/main" val="1740328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C3ED7F8-56C4-426C-87BF-F6633EF98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latin typeface="Impact" panose="020B0806030902050204" pitchFamily="34" charset="0"/>
              </a:rPr>
              <a:t>E-feedback duration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xmlns="" id="{0DA74F0C-0095-4DE2-A222-78637FB988F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2776"/>
            <a:ext cx="8229600" cy="414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2643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z="3600" dirty="0">
                <a:latin typeface="Impact" panose="020B0806030902050204" pitchFamily="34" charset="0"/>
              </a:rPr>
              <a:t>Good practices for e-feedback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fr-CA" sz="1400" b="1" dirty="0"/>
              <a:t>To </a:t>
            </a:r>
            <a:r>
              <a:rPr lang="fr-CA" sz="1400" b="1" dirty="0" err="1"/>
              <a:t>foster</a:t>
            </a:r>
            <a:r>
              <a:rPr lang="fr-CA" sz="1400" b="1" dirty="0"/>
              <a:t> </a:t>
            </a:r>
            <a:r>
              <a:rPr lang="fr-CA" sz="1400" b="1" dirty="0" err="1"/>
              <a:t>listening</a:t>
            </a:r>
            <a:r>
              <a:rPr lang="fr-CA" sz="1400" b="1" dirty="0"/>
              <a:t> and </a:t>
            </a:r>
            <a:r>
              <a:rPr lang="fr-CA" sz="1400" b="1" dirty="0" err="1"/>
              <a:t>receptivity</a:t>
            </a:r>
            <a:r>
              <a:rPr lang="fr-CA" sz="1400" dirty="0"/>
              <a:t>:</a:t>
            </a:r>
          </a:p>
          <a:p>
            <a:r>
              <a:rPr lang="fr-CA" sz="1200" dirty="0"/>
              <a:t>Be </a:t>
            </a:r>
            <a:r>
              <a:rPr lang="fr-CA" sz="1200" dirty="0" err="1"/>
              <a:t>brief</a:t>
            </a:r>
            <a:r>
              <a:rPr lang="fr-CA" sz="1200" dirty="0"/>
              <a:t>, no more </a:t>
            </a:r>
            <a:r>
              <a:rPr lang="fr-CA" sz="1200" dirty="0" err="1"/>
              <a:t>than</a:t>
            </a:r>
            <a:r>
              <a:rPr lang="fr-CA" sz="1200" dirty="0"/>
              <a:t> 5 minutes</a:t>
            </a:r>
          </a:p>
          <a:p>
            <a:r>
              <a:rPr lang="fr-CA" sz="1200" dirty="0"/>
              <a:t>Start </a:t>
            </a:r>
            <a:r>
              <a:rPr lang="fr-CA" sz="1200" dirty="0" err="1"/>
              <a:t>with</a:t>
            </a:r>
            <a:r>
              <a:rPr lang="fr-CA" sz="1200" dirty="0"/>
              <a:t> salutation</a:t>
            </a:r>
          </a:p>
          <a:p>
            <a:r>
              <a:rPr lang="fr-CA" sz="1200" dirty="0" err="1"/>
              <a:t>Clearly</a:t>
            </a:r>
            <a:r>
              <a:rPr lang="fr-CA" sz="1200" dirty="0"/>
              <a:t> </a:t>
            </a:r>
            <a:r>
              <a:rPr lang="fr-CA" sz="1200" dirty="0" err="1"/>
              <a:t>indicate</a:t>
            </a:r>
            <a:r>
              <a:rPr lang="fr-CA" sz="1200" dirty="0"/>
              <a:t> </a:t>
            </a:r>
            <a:r>
              <a:rPr lang="fr-CA" sz="1200" dirty="0" err="1"/>
              <a:t>where</a:t>
            </a:r>
            <a:r>
              <a:rPr lang="fr-CA" sz="1200" dirty="0"/>
              <a:t> </a:t>
            </a:r>
            <a:r>
              <a:rPr lang="fr-CA" sz="1200" dirty="0" err="1"/>
              <a:t>your</a:t>
            </a:r>
            <a:r>
              <a:rPr lang="fr-CA" sz="1200" dirty="0"/>
              <a:t> </a:t>
            </a:r>
            <a:r>
              <a:rPr lang="fr-CA" sz="1200" dirty="0" err="1"/>
              <a:t>comments</a:t>
            </a:r>
            <a:r>
              <a:rPr lang="fr-CA" sz="1200" dirty="0"/>
              <a:t> relate to</a:t>
            </a:r>
          </a:p>
          <a:p>
            <a:r>
              <a:rPr lang="fr-CA" sz="1200" dirty="0" err="1"/>
              <a:t>Sum</a:t>
            </a:r>
            <a:r>
              <a:rPr lang="fr-CA" sz="1200" dirty="0"/>
              <a:t> up good points and </a:t>
            </a:r>
            <a:r>
              <a:rPr lang="fr-CA" sz="1200" dirty="0" err="1"/>
              <a:t>weaknesses</a:t>
            </a:r>
            <a:endParaRPr lang="fr-CA" sz="1200" dirty="0"/>
          </a:p>
          <a:p>
            <a:r>
              <a:rPr lang="fr-CA" sz="1200" dirty="0"/>
              <a:t>End </a:t>
            </a:r>
            <a:r>
              <a:rPr lang="fr-CA" sz="1200" dirty="0" err="1"/>
              <a:t>with</a:t>
            </a:r>
            <a:r>
              <a:rPr lang="fr-CA" sz="1200" dirty="0"/>
              <a:t> a question to invite </a:t>
            </a:r>
            <a:r>
              <a:rPr lang="fr-CA" sz="1200" dirty="0" err="1"/>
              <a:t>student</a:t>
            </a:r>
            <a:r>
              <a:rPr lang="fr-CA" sz="1200" dirty="0"/>
              <a:t> to </a:t>
            </a:r>
            <a:r>
              <a:rPr lang="fr-CA" sz="1200" dirty="0" err="1"/>
              <a:t>reflect</a:t>
            </a:r>
            <a:endParaRPr lang="fr-CA" sz="1200" dirty="0"/>
          </a:p>
          <a:p>
            <a:r>
              <a:rPr lang="fr-CA" sz="1200" dirty="0"/>
              <a:t>Be </a:t>
            </a:r>
            <a:r>
              <a:rPr lang="fr-CA" sz="1200" dirty="0" err="1"/>
              <a:t>natural</a:t>
            </a:r>
            <a:r>
              <a:rPr lang="fr-CA" sz="1200" dirty="0"/>
              <a:t>!</a:t>
            </a:r>
          </a:p>
          <a:p>
            <a:endParaRPr lang="fr-CA" sz="1400" dirty="0"/>
          </a:p>
          <a:p>
            <a:pPr marL="0" indent="0" algn="ctr">
              <a:buNone/>
            </a:pPr>
            <a:r>
              <a:rPr lang="fr-CA" sz="1400" b="1" dirty="0"/>
              <a:t>To </a:t>
            </a:r>
            <a:r>
              <a:rPr lang="fr-CA" sz="1400" b="1" dirty="0" err="1"/>
              <a:t>foster</a:t>
            </a:r>
            <a:r>
              <a:rPr lang="fr-CA" sz="1400" b="1" dirty="0"/>
              <a:t> </a:t>
            </a:r>
            <a:r>
              <a:rPr lang="fr-CA" sz="1400" b="1" dirty="0" err="1"/>
              <a:t>editing</a:t>
            </a:r>
            <a:r>
              <a:rPr lang="fr-CA" sz="1400" b="1" dirty="0"/>
              <a:t> </a:t>
            </a:r>
            <a:r>
              <a:rPr lang="fr-CA" sz="1400" b="1" dirty="0" err="1"/>
              <a:t>process</a:t>
            </a:r>
            <a:r>
              <a:rPr lang="fr-CA" sz="1400" b="1" dirty="0"/>
              <a:t>:</a:t>
            </a:r>
          </a:p>
          <a:p>
            <a:r>
              <a:rPr lang="fr-CA" sz="1200" dirty="0"/>
              <a:t>Quiet place</a:t>
            </a:r>
          </a:p>
          <a:p>
            <a:r>
              <a:rPr lang="fr-CA" sz="1200" dirty="0" err="1"/>
              <a:t>Prepare</a:t>
            </a:r>
            <a:r>
              <a:rPr lang="fr-CA" sz="1200" dirty="0"/>
              <a:t> </a:t>
            </a:r>
            <a:r>
              <a:rPr lang="fr-CA" sz="1200" dirty="0" err="1"/>
              <a:t>your</a:t>
            </a:r>
            <a:r>
              <a:rPr lang="fr-CA" sz="1200" dirty="0"/>
              <a:t> </a:t>
            </a:r>
            <a:r>
              <a:rPr lang="fr-CA" sz="1200" dirty="0" err="1"/>
              <a:t>comments</a:t>
            </a:r>
            <a:r>
              <a:rPr lang="fr-CA" sz="1200" dirty="0"/>
              <a:t> </a:t>
            </a:r>
            <a:r>
              <a:rPr lang="fr-CA" sz="1200" dirty="0" err="1"/>
              <a:t>before</a:t>
            </a:r>
            <a:r>
              <a:rPr lang="fr-CA" sz="1200" dirty="0"/>
              <a:t> </a:t>
            </a:r>
            <a:r>
              <a:rPr lang="fr-CA" sz="1200" dirty="0" err="1"/>
              <a:t>strating</a:t>
            </a:r>
            <a:r>
              <a:rPr lang="fr-CA" sz="1200" dirty="0"/>
              <a:t> </a:t>
            </a:r>
            <a:r>
              <a:rPr lang="fr-CA" sz="1200" dirty="0" err="1"/>
              <a:t>recording</a:t>
            </a:r>
            <a:endParaRPr lang="fr-CA" sz="1200" dirty="0"/>
          </a:p>
          <a:p>
            <a:r>
              <a:rPr lang="fr-CA" sz="1200" dirty="0"/>
              <a:t>Do not </a:t>
            </a:r>
            <a:r>
              <a:rPr lang="fr-CA" sz="1200" dirty="0" err="1"/>
              <a:t>spend</a:t>
            </a:r>
            <a:r>
              <a:rPr lang="fr-CA" sz="1200" dirty="0"/>
              <a:t> time on </a:t>
            </a:r>
            <a:r>
              <a:rPr lang="fr-CA" sz="1200" dirty="0" err="1"/>
              <a:t>redoing</a:t>
            </a:r>
            <a:r>
              <a:rPr lang="fr-CA" sz="1200" dirty="0"/>
              <a:t> </a:t>
            </a:r>
            <a:r>
              <a:rPr lang="fr-CA" sz="1200" dirty="0" err="1"/>
              <a:t>your</a:t>
            </a:r>
            <a:r>
              <a:rPr lang="fr-CA" sz="1200" dirty="0"/>
              <a:t> </a:t>
            </a:r>
            <a:r>
              <a:rPr lang="fr-CA" sz="1200" dirty="0" err="1"/>
              <a:t>recording</a:t>
            </a:r>
            <a:endParaRPr lang="fr-CA" sz="1200" dirty="0"/>
          </a:p>
          <a:p>
            <a:r>
              <a:rPr lang="fr-CA" sz="1200" dirty="0" err="1"/>
              <a:t>Ensure</a:t>
            </a:r>
            <a:r>
              <a:rPr lang="fr-CA" sz="1200" dirty="0"/>
              <a:t> to have a good speed of Internet </a:t>
            </a:r>
            <a:r>
              <a:rPr lang="fr-CA" sz="1200" dirty="0" err="1"/>
              <a:t>connection</a:t>
            </a:r>
            <a:endParaRPr lang="fr-CA" sz="1200" dirty="0"/>
          </a:p>
          <a:p>
            <a:r>
              <a:rPr lang="fr-CA" sz="1200" dirty="0" err="1"/>
              <a:t>Keep</a:t>
            </a:r>
            <a:r>
              <a:rPr lang="fr-CA" sz="1200" dirty="0"/>
              <a:t> a copy of </a:t>
            </a:r>
            <a:r>
              <a:rPr lang="fr-CA" sz="1200" dirty="0" err="1"/>
              <a:t>your</a:t>
            </a:r>
            <a:r>
              <a:rPr lang="fr-CA" sz="1200" dirty="0"/>
              <a:t> </a:t>
            </a:r>
            <a:r>
              <a:rPr lang="fr-CA" sz="1200" dirty="0" err="1"/>
              <a:t>recording</a:t>
            </a:r>
            <a:r>
              <a:rPr lang="fr-CA" sz="1200" dirty="0"/>
              <a:t> and </a:t>
            </a:r>
            <a:r>
              <a:rPr lang="fr-CA" sz="1200" dirty="0" err="1"/>
              <a:t>name</a:t>
            </a:r>
            <a:r>
              <a:rPr lang="fr-CA" sz="1200" dirty="0"/>
              <a:t> the file </a:t>
            </a:r>
            <a:r>
              <a:rPr lang="fr-CA" sz="1200" dirty="0" err="1"/>
              <a:t>with</a:t>
            </a:r>
            <a:r>
              <a:rPr lang="fr-CA" sz="1200" dirty="0"/>
              <a:t> a unique code </a:t>
            </a:r>
            <a:r>
              <a:rPr lang="fr-CA" sz="1200" dirty="0" err="1"/>
              <a:t>pertaining</a:t>
            </a:r>
            <a:r>
              <a:rPr lang="fr-CA" sz="1200" dirty="0"/>
              <a:t> to </a:t>
            </a:r>
            <a:r>
              <a:rPr lang="fr-CA" sz="1200" dirty="0" err="1"/>
              <a:t>each</a:t>
            </a:r>
            <a:r>
              <a:rPr lang="fr-CA" sz="1200" dirty="0"/>
              <a:t> </a:t>
            </a:r>
            <a:r>
              <a:rPr lang="fr-CA" sz="1200" dirty="0" err="1"/>
              <a:t>learners</a:t>
            </a:r>
            <a:endParaRPr lang="fr-CA" sz="1200" dirty="0"/>
          </a:p>
          <a:p>
            <a:pPr marL="0" indent="0">
              <a:buNone/>
            </a:pPr>
            <a:endParaRPr lang="fr-CA" sz="1400" dirty="0"/>
          </a:p>
          <a:p>
            <a:pPr marL="0" indent="0" algn="ctr">
              <a:buNone/>
            </a:pPr>
            <a:r>
              <a:rPr lang="fr-CA" sz="1400" b="1" dirty="0"/>
              <a:t>To </a:t>
            </a:r>
            <a:r>
              <a:rPr lang="fr-CA" sz="1400" b="1" dirty="0" err="1"/>
              <a:t>foster</a:t>
            </a:r>
            <a:r>
              <a:rPr lang="fr-CA" sz="1400" b="1" dirty="0"/>
              <a:t> the  </a:t>
            </a:r>
            <a:r>
              <a:rPr lang="fr-CA" sz="1400" b="1" dirty="0" err="1"/>
              <a:t>effect</a:t>
            </a:r>
            <a:r>
              <a:rPr lang="fr-CA" sz="1400" b="1" dirty="0"/>
              <a:t> of feedback on </a:t>
            </a:r>
            <a:r>
              <a:rPr lang="fr-CA" sz="1400" b="1" dirty="0" err="1"/>
              <a:t>academic</a:t>
            </a:r>
            <a:r>
              <a:rPr lang="fr-CA" sz="1400" b="1" dirty="0"/>
              <a:t> </a:t>
            </a:r>
            <a:r>
              <a:rPr lang="fr-CA" sz="1400" b="1" dirty="0" err="1"/>
              <a:t>results</a:t>
            </a:r>
            <a:r>
              <a:rPr lang="fr-CA" sz="1400" b="1" dirty="0"/>
              <a:t>:</a:t>
            </a:r>
          </a:p>
          <a:p>
            <a:pPr algn="just"/>
            <a:r>
              <a:rPr lang="fr-CA" sz="1200" dirty="0" err="1"/>
              <a:t>Feed</a:t>
            </a:r>
            <a:r>
              <a:rPr lang="fr-CA" sz="1200" dirty="0"/>
              <a:t> Up (</a:t>
            </a:r>
            <a:r>
              <a:rPr lang="fr-CA" sz="1200" dirty="0" err="1"/>
              <a:t>where</a:t>
            </a:r>
            <a:r>
              <a:rPr lang="fr-CA" sz="1200" dirty="0"/>
              <a:t> I </a:t>
            </a:r>
            <a:r>
              <a:rPr lang="fr-CA" sz="1200" dirty="0" err="1"/>
              <a:t>am</a:t>
            </a:r>
            <a:r>
              <a:rPr lang="fr-CA" sz="1200" dirty="0"/>
              <a:t> </a:t>
            </a:r>
            <a:r>
              <a:rPr lang="fr-CA" sz="1200" dirty="0" err="1"/>
              <a:t>going</a:t>
            </a:r>
            <a:r>
              <a:rPr lang="fr-CA" sz="1200" dirty="0"/>
              <a:t>?), </a:t>
            </a:r>
            <a:r>
              <a:rPr lang="fr-CA" sz="1200" dirty="0" err="1"/>
              <a:t>Feed</a:t>
            </a:r>
            <a:r>
              <a:rPr lang="fr-CA" sz="1200" dirty="0"/>
              <a:t> Back (How I </a:t>
            </a:r>
            <a:r>
              <a:rPr lang="fr-CA" sz="1200" dirty="0" err="1"/>
              <a:t>am</a:t>
            </a:r>
            <a:r>
              <a:rPr lang="fr-CA" sz="1200" dirty="0"/>
              <a:t> </a:t>
            </a:r>
            <a:r>
              <a:rPr lang="fr-CA" sz="1200" dirty="0" err="1"/>
              <a:t>going</a:t>
            </a:r>
            <a:r>
              <a:rPr lang="fr-CA" sz="1200" dirty="0"/>
              <a:t>?), </a:t>
            </a:r>
            <a:r>
              <a:rPr lang="fr-CA" sz="1200" dirty="0" err="1"/>
              <a:t>Feed</a:t>
            </a:r>
            <a:r>
              <a:rPr lang="fr-CA" sz="1200" dirty="0"/>
              <a:t> </a:t>
            </a:r>
            <a:r>
              <a:rPr lang="fr-CA" sz="1200" dirty="0" err="1"/>
              <a:t>Forward</a:t>
            </a:r>
            <a:r>
              <a:rPr lang="fr-CA" sz="1200" dirty="0"/>
              <a:t> (</a:t>
            </a:r>
            <a:r>
              <a:rPr lang="fr-CA" sz="1200" dirty="0" err="1"/>
              <a:t>Where</a:t>
            </a:r>
            <a:r>
              <a:rPr lang="fr-CA" sz="1200" dirty="0"/>
              <a:t> to </a:t>
            </a:r>
            <a:r>
              <a:rPr lang="fr-CA" sz="1200" dirty="0" err="1"/>
              <a:t>next</a:t>
            </a:r>
            <a:r>
              <a:rPr lang="fr-CA" sz="1200" dirty="0"/>
              <a:t>?) (</a:t>
            </a:r>
            <a:r>
              <a:rPr lang="fr-CA" sz="1200" dirty="0" err="1"/>
              <a:t>Hattie</a:t>
            </a:r>
            <a:r>
              <a:rPr lang="fr-CA" sz="1200" dirty="0"/>
              <a:t> &amp; </a:t>
            </a:r>
            <a:r>
              <a:rPr lang="fr-CA" sz="1200" dirty="0" err="1"/>
              <a:t>Timperley</a:t>
            </a:r>
            <a:r>
              <a:rPr lang="fr-CA" sz="1200" dirty="0"/>
              <a:t>, 2007)</a:t>
            </a:r>
          </a:p>
          <a:p>
            <a:pPr algn="just"/>
            <a:r>
              <a:rPr lang="fr-CA" sz="1200" dirty="0"/>
              <a:t>Go </a:t>
            </a:r>
            <a:r>
              <a:rPr lang="fr-CA" sz="1200" dirty="0" err="1"/>
              <a:t>further</a:t>
            </a:r>
            <a:r>
              <a:rPr lang="fr-CA" sz="1200" dirty="0"/>
              <a:t> </a:t>
            </a:r>
            <a:r>
              <a:rPr lang="fr-CA" sz="1200" dirty="0" err="1"/>
              <a:t>than</a:t>
            </a:r>
            <a:r>
              <a:rPr lang="fr-CA" sz="1200" dirty="0"/>
              <a:t> </a:t>
            </a:r>
            <a:r>
              <a:rPr lang="fr-CA" sz="1200" dirty="0" err="1"/>
              <a:t>academic</a:t>
            </a:r>
            <a:r>
              <a:rPr lang="fr-CA" sz="1200" dirty="0"/>
              <a:t> correction </a:t>
            </a:r>
          </a:p>
          <a:p>
            <a:pPr algn="just"/>
            <a:r>
              <a:rPr lang="fr-CA" sz="1200" dirty="0" err="1"/>
              <a:t>Give</a:t>
            </a:r>
            <a:r>
              <a:rPr lang="fr-CA" sz="1200" dirty="0"/>
              <a:t> </a:t>
            </a:r>
            <a:r>
              <a:rPr lang="fr-CA" sz="1200" dirty="0" err="1"/>
              <a:t>explanations</a:t>
            </a:r>
            <a:r>
              <a:rPr lang="fr-CA" sz="1200" dirty="0"/>
              <a:t> on </a:t>
            </a:r>
            <a:r>
              <a:rPr lang="fr-CA" sz="1200" dirty="0" err="1"/>
              <a:t>why</a:t>
            </a:r>
            <a:r>
              <a:rPr lang="fr-CA" sz="1200" dirty="0"/>
              <a:t> </a:t>
            </a:r>
            <a:r>
              <a:rPr lang="fr-CA" sz="1200" dirty="0" err="1"/>
              <a:t>it</a:t>
            </a:r>
            <a:r>
              <a:rPr lang="fr-CA" sz="1200" dirty="0"/>
              <a:t> </a:t>
            </a:r>
            <a:r>
              <a:rPr lang="fr-CA" sz="1200" dirty="0" err="1"/>
              <a:t>is</a:t>
            </a:r>
            <a:r>
              <a:rPr lang="fr-CA" sz="1200" dirty="0"/>
              <a:t> </a:t>
            </a:r>
            <a:r>
              <a:rPr lang="fr-CA" sz="1200" dirty="0" err="1"/>
              <a:t>wrong</a:t>
            </a:r>
            <a:r>
              <a:rPr lang="fr-CA" sz="1200" dirty="0"/>
              <a:t> and right</a:t>
            </a:r>
          </a:p>
          <a:p>
            <a:pPr algn="just"/>
            <a:r>
              <a:rPr lang="fr-CA" sz="1200" dirty="0" err="1"/>
              <a:t>Give</a:t>
            </a:r>
            <a:r>
              <a:rPr lang="fr-CA" sz="1200" dirty="0"/>
              <a:t> </a:t>
            </a:r>
            <a:r>
              <a:rPr lang="fr-CA" sz="1200" dirty="0" err="1"/>
              <a:t>examples</a:t>
            </a:r>
            <a:endParaRPr lang="fr-CA" sz="1200" dirty="0"/>
          </a:p>
          <a:p>
            <a:pPr algn="just"/>
            <a:r>
              <a:rPr lang="fr-CA" sz="1200" dirty="0" err="1"/>
              <a:t>Specify</a:t>
            </a:r>
            <a:r>
              <a:rPr lang="fr-CA" sz="1200" dirty="0"/>
              <a:t> if the goals (</a:t>
            </a:r>
            <a:r>
              <a:rPr lang="fr-CA" sz="1200" dirty="0" err="1"/>
              <a:t>competencies</a:t>
            </a:r>
            <a:r>
              <a:rPr lang="fr-CA" sz="1200" dirty="0"/>
              <a:t>) are </a:t>
            </a:r>
            <a:r>
              <a:rPr lang="fr-CA" sz="1200" dirty="0" err="1"/>
              <a:t>achieved</a:t>
            </a:r>
            <a:endParaRPr lang="fr-CA" sz="1200" dirty="0"/>
          </a:p>
          <a:p>
            <a:r>
              <a:rPr lang="fr-CA" sz="1200" dirty="0" err="1"/>
              <a:t>Comments</a:t>
            </a:r>
            <a:r>
              <a:rPr lang="fr-CA" sz="1200" dirty="0"/>
              <a:t> </a:t>
            </a:r>
            <a:r>
              <a:rPr lang="fr-CA" sz="1200" dirty="0" err="1"/>
              <a:t>also</a:t>
            </a:r>
            <a:r>
              <a:rPr lang="fr-CA" sz="1200" dirty="0"/>
              <a:t> have to </a:t>
            </a:r>
            <a:r>
              <a:rPr lang="fr-CA" sz="1200" dirty="0" err="1"/>
              <a:t>be</a:t>
            </a:r>
            <a:r>
              <a:rPr lang="fr-CA" sz="1200" dirty="0"/>
              <a:t> </a:t>
            </a:r>
            <a:r>
              <a:rPr lang="fr-CA" sz="1200" dirty="0" err="1"/>
              <a:t>related</a:t>
            </a:r>
            <a:r>
              <a:rPr lang="fr-CA" sz="1200" dirty="0"/>
              <a:t> to the </a:t>
            </a:r>
            <a:r>
              <a:rPr lang="fr-CA" sz="1200" dirty="0" err="1"/>
              <a:t>task</a:t>
            </a:r>
            <a:r>
              <a:rPr lang="fr-CA" sz="1200" dirty="0"/>
              <a:t> </a:t>
            </a:r>
            <a:r>
              <a:rPr lang="fr-CA" sz="1200" dirty="0" err="1"/>
              <a:t>rather</a:t>
            </a:r>
            <a:r>
              <a:rPr lang="fr-CA" sz="1200" dirty="0"/>
              <a:t> </a:t>
            </a:r>
            <a:r>
              <a:rPr lang="fr-CA" sz="1200" dirty="0" err="1"/>
              <a:t>than</a:t>
            </a:r>
            <a:r>
              <a:rPr lang="fr-CA" sz="1200" dirty="0"/>
              <a:t> on the </a:t>
            </a:r>
            <a:r>
              <a:rPr lang="fr-CA" sz="1200" dirty="0" err="1"/>
              <a:t>motivational</a:t>
            </a:r>
            <a:r>
              <a:rPr lang="fr-CA" sz="1200" dirty="0"/>
              <a:t> </a:t>
            </a:r>
            <a:r>
              <a:rPr lang="fr-CA" sz="1200" dirty="0" err="1"/>
              <a:t>side</a:t>
            </a:r>
            <a:r>
              <a:rPr lang="fr-CA" sz="1200" dirty="0"/>
              <a:t> </a:t>
            </a:r>
            <a:r>
              <a:rPr lang="fr-CA" sz="1200" dirty="0" err="1"/>
              <a:t>only</a:t>
            </a:r>
            <a:endParaRPr lang="fr-CA" sz="1400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6446212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err="1">
                <a:latin typeface="Impact" panose="020B0806030902050204" pitchFamily="34" charset="0"/>
              </a:rPr>
              <a:t>Finally</a:t>
            </a:r>
            <a:endParaRPr lang="fr-CA" dirty="0">
              <a:latin typeface="Impact" panose="020B0806030902050204" pitchFamily="34" charset="0"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404835" y="1340768"/>
            <a:ext cx="8806555" cy="5286389"/>
            <a:chOff x="404835" y="1340768"/>
            <a:chExt cx="8806555" cy="5286389"/>
          </a:xfrm>
        </p:grpSpPr>
        <p:sp>
          <p:nvSpPr>
            <p:cNvPr id="6" name="Forme libre 5"/>
            <p:cNvSpPr/>
            <p:nvPr/>
          </p:nvSpPr>
          <p:spPr>
            <a:xfrm>
              <a:off x="4784246" y="2633129"/>
              <a:ext cx="3793000" cy="3792998"/>
            </a:xfrm>
            <a:custGeom>
              <a:avLst/>
              <a:gdLst>
                <a:gd name="connsiteX0" fmla="*/ 2380246 w 3353383"/>
                <a:gd name="connsiteY0" fmla="*/ 534658 h 3353383"/>
                <a:gd name="connsiteX1" fmla="*/ 2641086 w 3353383"/>
                <a:gd name="connsiteY1" fmla="*/ 315776 h 3353383"/>
                <a:gd name="connsiteX2" fmla="*/ 2849466 w 3353383"/>
                <a:gd name="connsiteY2" fmla="*/ 490628 h 3353383"/>
                <a:gd name="connsiteX3" fmla="*/ 2679204 w 3353383"/>
                <a:gd name="connsiteY3" fmla="*/ 785514 h 3353383"/>
                <a:gd name="connsiteX4" fmla="*/ 2949730 w 3353383"/>
                <a:gd name="connsiteY4" fmla="*/ 1254079 h 3353383"/>
                <a:gd name="connsiteX5" fmla="*/ 3290240 w 3353383"/>
                <a:gd name="connsiteY5" fmla="*/ 1254070 h 3353383"/>
                <a:gd name="connsiteX6" fmla="*/ 3337476 w 3353383"/>
                <a:gd name="connsiteY6" fmla="*/ 1521960 h 3353383"/>
                <a:gd name="connsiteX7" fmla="*/ 3017498 w 3353383"/>
                <a:gd name="connsiteY7" fmla="*/ 1638412 h 3353383"/>
                <a:gd name="connsiteX8" fmla="*/ 2923545 w 3353383"/>
                <a:gd name="connsiteY8" fmla="*/ 2171244 h 3353383"/>
                <a:gd name="connsiteX9" fmla="*/ 3184397 w 3353383"/>
                <a:gd name="connsiteY9" fmla="*/ 2390114 h 3353383"/>
                <a:gd name="connsiteX10" fmla="*/ 3048386 w 3353383"/>
                <a:gd name="connsiteY10" fmla="*/ 2625692 h 3353383"/>
                <a:gd name="connsiteX11" fmla="*/ 2728414 w 3353383"/>
                <a:gd name="connsiteY11" fmla="*/ 2509222 h 3353383"/>
                <a:gd name="connsiteX12" fmla="*/ 2313944 w 3353383"/>
                <a:gd name="connsiteY12" fmla="*/ 2857004 h 3353383"/>
                <a:gd name="connsiteX13" fmla="*/ 2373082 w 3353383"/>
                <a:gd name="connsiteY13" fmla="*/ 3192339 h 3353383"/>
                <a:gd name="connsiteX14" fmla="*/ 2117465 w 3353383"/>
                <a:gd name="connsiteY14" fmla="*/ 3285376 h 3353383"/>
                <a:gd name="connsiteX15" fmla="*/ 1947218 w 3353383"/>
                <a:gd name="connsiteY15" fmla="*/ 2990481 h 3353383"/>
                <a:gd name="connsiteX16" fmla="*/ 1406166 w 3353383"/>
                <a:gd name="connsiteY16" fmla="*/ 2990481 h 3353383"/>
                <a:gd name="connsiteX17" fmla="*/ 1235918 w 3353383"/>
                <a:gd name="connsiteY17" fmla="*/ 3285376 h 3353383"/>
                <a:gd name="connsiteX18" fmla="*/ 980301 w 3353383"/>
                <a:gd name="connsiteY18" fmla="*/ 3192339 h 3353383"/>
                <a:gd name="connsiteX19" fmla="*/ 1039439 w 3353383"/>
                <a:gd name="connsiteY19" fmla="*/ 2857004 h 3353383"/>
                <a:gd name="connsiteX20" fmla="*/ 624969 w 3353383"/>
                <a:gd name="connsiteY20" fmla="*/ 2509222 h 3353383"/>
                <a:gd name="connsiteX21" fmla="*/ 304997 w 3353383"/>
                <a:gd name="connsiteY21" fmla="*/ 2625692 h 3353383"/>
                <a:gd name="connsiteX22" fmla="*/ 168986 w 3353383"/>
                <a:gd name="connsiteY22" fmla="*/ 2390114 h 3353383"/>
                <a:gd name="connsiteX23" fmla="*/ 429837 w 3353383"/>
                <a:gd name="connsiteY23" fmla="*/ 2171245 h 3353383"/>
                <a:gd name="connsiteX24" fmla="*/ 335884 w 3353383"/>
                <a:gd name="connsiteY24" fmla="*/ 1638413 h 3353383"/>
                <a:gd name="connsiteX25" fmla="*/ 15907 w 3353383"/>
                <a:gd name="connsiteY25" fmla="*/ 1521960 h 3353383"/>
                <a:gd name="connsiteX26" fmla="*/ 63143 w 3353383"/>
                <a:gd name="connsiteY26" fmla="*/ 1254070 h 3353383"/>
                <a:gd name="connsiteX27" fmla="*/ 403653 w 3353383"/>
                <a:gd name="connsiteY27" fmla="*/ 1254079 h 3353383"/>
                <a:gd name="connsiteX28" fmla="*/ 674179 w 3353383"/>
                <a:gd name="connsiteY28" fmla="*/ 785514 h 3353383"/>
                <a:gd name="connsiteX29" fmla="*/ 503917 w 3353383"/>
                <a:gd name="connsiteY29" fmla="*/ 490628 h 3353383"/>
                <a:gd name="connsiteX30" fmla="*/ 712297 w 3353383"/>
                <a:gd name="connsiteY30" fmla="*/ 315776 h 3353383"/>
                <a:gd name="connsiteX31" fmla="*/ 973137 w 3353383"/>
                <a:gd name="connsiteY31" fmla="*/ 534658 h 3353383"/>
                <a:gd name="connsiteX32" fmla="*/ 1481560 w 3353383"/>
                <a:gd name="connsiteY32" fmla="*/ 349607 h 3353383"/>
                <a:gd name="connsiteX33" fmla="*/ 1540681 w 3353383"/>
                <a:gd name="connsiteY33" fmla="*/ 14269 h 3353383"/>
                <a:gd name="connsiteX34" fmla="*/ 1812702 w 3353383"/>
                <a:gd name="connsiteY34" fmla="*/ 14269 h 3353383"/>
                <a:gd name="connsiteX35" fmla="*/ 1871823 w 3353383"/>
                <a:gd name="connsiteY35" fmla="*/ 349607 h 3353383"/>
                <a:gd name="connsiteX36" fmla="*/ 2380246 w 3353383"/>
                <a:gd name="connsiteY36" fmla="*/ 534658 h 3353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353383" h="3353383">
                  <a:moveTo>
                    <a:pt x="2380246" y="534658"/>
                  </a:moveTo>
                  <a:lnTo>
                    <a:pt x="2641086" y="315776"/>
                  </a:lnTo>
                  <a:lnTo>
                    <a:pt x="2849466" y="490628"/>
                  </a:lnTo>
                  <a:lnTo>
                    <a:pt x="2679204" y="785514"/>
                  </a:lnTo>
                  <a:cubicBezTo>
                    <a:pt x="2800271" y="921705"/>
                    <a:pt x="2892318" y="1081137"/>
                    <a:pt x="2949730" y="1254079"/>
                  </a:cubicBezTo>
                  <a:lnTo>
                    <a:pt x="3290240" y="1254070"/>
                  </a:lnTo>
                  <a:lnTo>
                    <a:pt x="3337476" y="1521960"/>
                  </a:lnTo>
                  <a:lnTo>
                    <a:pt x="3017498" y="1638412"/>
                  </a:lnTo>
                  <a:cubicBezTo>
                    <a:pt x="3022698" y="1820561"/>
                    <a:pt x="2990730" y="2001859"/>
                    <a:pt x="2923545" y="2171244"/>
                  </a:cubicBezTo>
                  <a:lnTo>
                    <a:pt x="3184397" y="2390114"/>
                  </a:lnTo>
                  <a:lnTo>
                    <a:pt x="3048386" y="2625692"/>
                  </a:lnTo>
                  <a:lnTo>
                    <a:pt x="2728414" y="2509222"/>
                  </a:lnTo>
                  <a:cubicBezTo>
                    <a:pt x="2615315" y="2652099"/>
                    <a:pt x="2474290" y="2770433"/>
                    <a:pt x="2313944" y="2857004"/>
                  </a:cubicBezTo>
                  <a:lnTo>
                    <a:pt x="2373082" y="3192339"/>
                  </a:lnTo>
                  <a:lnTo>
                    <a:pt x="2117465" y="3285376"/>
                  </a:lnTo>
                  <a:lnTo>
                    <a:pt x="1947218" y="2990481"/>
                  </a:lnTo>
                  <a:cubicBezTo>
                    <a:pt x="1768739" y="3027232"/>
                    <a:pt x="1584644" y="3027232"/>
                    <a:pt x="1406166" y="2990481"/>
                  </a:cubicBezTo>
                  <a:lnTo>
                    <a:pt x="1235918" y="3285376"/>
                  </a:lnTo>
                  <a:lnTo>
                    <a:pt x="980301" y="3192339"/>
                  </a:lnTo>
                  <a:lnTo>
                    <a:pt x="1039439" y="2857004"/>
                  </a:lnTo>
                  <a:cubicBezTo>
                    <a:pt x="879093" y="2770433"/>
                    <a:pt x="738068" y="2652099"/>
                    <a:pt x="624969" y="2509222"/>
                  </a:cubicBezTo>
                  <a:lnTo>
                    <a:pt x="304997" y="2625692"/>
                  </a:lnTo>
                  <a:lnTo>
                    <a:pt x="168986" y="2390114"/>
                  </a:lnTo>
                  <a:lnTo>
                    <a:pt x="429837" y="2171245"/>
                  </a:lnTo>
                  <a:cubicBezTo>
                    <a:pt x="362652" y="2001860"/>
                    <a:pt x="330684" y="1820561"/>
                    <a:pt x="335884" y="1638413"/>
                  </a:cubicBezTo>
                  <a:lnTo>
                    <a:pt x="15907" y="1521960"/>
                  </a:lnTo>
                  <a:lnTo>
                    <a:pt x="63143" y="1254070"/>
                  </a:lnTo>
                  <a:lnTo>
                    <a:pt x="403653" y="1254079"/>
                  </a:lnTo>
                  <a:cubicBezTo>
                    <a:pt x="461065" y="1081137"/>
                    <a:pt x="553113" y="921705"/>
                    <a:pt x="674179" y="785514"/>
                  </a:cubicBezTo>
                  <a:lnTo>
                    <a:pt x="503917" y="490628"/>
                  </a:lnTo>
                  <a:lnTo>
                    <a:pt x="712297" y="315776"/>
                  </a:lnTo>
                  <a:lnTo>
                    <a:pt x="973137" y="534658"/>
                  </a:lnTo>
                  <a:cubicBezTo>
                    <a:pt x="1128282" y="439080"/>
                    <a:pt x="1301275" y="376116"/>
                    <a:pt x="1481560" y="349607"/>
                  </a:cubicBezTo>
                  <a:lnTo>
                    <a:pt x="1540681" y="14269"/>
                  </a:lnTo>
                  <a:lnTo>
                    <a:pt x="1812702" y="14269"/>
                  </a:lnTo>
                  <a:lnTo>
                    <a:pt x="1871823" y="349607"/>
                  </a:lnTo>
                  <a:cubicBezTo>
                    <a:pt x="2052108" y="376116"/>
                    <a:pt x="2225100" y="439080"/>
                    <a:pt x="2380246" y="534658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94499" tIns="805834" rIns="694499" bIns="864481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1600" b="1" kern="1200" dirty="0"/>
            </a:p>
          </p:txBody>
        </p:sp>
        <p:sp>
          <p:nvSpPr>
            <p:cNvPr id="7" name="Forme libre 6"/>
            <p:cNvSpPr/>
            <p:nvPr/>
          </p:nvSpPr>
          <p:spPr>
            <a:xfrm>
              <a:off x="404835" y="1340768"/>
              <a:ext cx="4908388" cy="4525963"/>
            </a:xfrm>
            <a:custGeom>
              <a:avLst/>
              <a:gdLst>
                <a:gd name="connsiteX0" fmla="*/ 3713373 w 4908388"/>
                <a:gd name="connsiteY0" fmla="*/ 1146311 h 4525963"/>
                <a:gd name="connsiteX1" fmla="*/ 4370051 w 4908388"/>
                <a:gd name="connsiteY1" fmla="*/ 911492 h 4525963"/>
                <a:gd name="connsiteX2" fmla="*/ 4650872 w 4908388"/>
                <a:gd name="connsiteY2" fmla="*/ 1345500 h 4525963"/>
                <a:gd name="connsiteX3" fmla="*/ 4167581 w 4908388"/>
                <a:gd name="connsiteY3" fmla="*/ 1848288 h 4525963"/>
                <a:gd name="connsiteX4" fmla="*/ 4167581 w 4908388"/>
                <a:gd name="connsiteY4" fmla="*/ 2677675 h 4525963"/>
                <a:gd name="connsiteX5" fmla="*/ 4650872 w 4908388"/>
                <a:gd name="connsiteY5" fmla="*/ 3180463 h 4525963"/>
                <a:gd name="connsiteX6" fmla="*/ 4370051 w 4908388"/>
                <a:gd name="connsiteY6" fmla="*/ 3614471 h 4525963"/>
                <a:gd name="connsiteX7" fmla="*/ 3713373 w 4908388"/>
                <a:gd name="connsiteY7" fmla="*/ 3379652 h 4525963"/>
                <a:gd name="connsiteX8" fmla="*/ 2908401 w 4908388"/>
                <a:gd name="connsiteY8" fmla="*/ 3794345 h 4525963"/>
                <a:gd name="connsiteX9" fmla="*/ 2748816 w 4908388"/>
                <a:gd name="connsiteY9" fmla="*/ 4473240 h 4525963"/>
                <a:gd name="connsiteX10" fmla="*/ 2159572 w 4908388"/>
                <a:gd name="connsiteY10" fmla="*/ 4473240 h 4525963"/>
                <a:gd name="connsiteX11" fmla="*/ 1999986 w 4908388"/>
                <a:gd name="connsiteY11" fmla="*/ 3794345 h 4525963"/>
                <a:gd name="connsiteX12" fmla="*/ 1195014 w 4908388"/>
                <a:gd name="connsiteY12" fmla="*/ 3379652 h 4525963"/>
                <a:gd name="connsiteX13" fmla="*/ 538337 w 4908388"/>
                <a:gd name="connsiteY13" fmla="*/ 3614471 h 4525963"/>
                <a:gd name="connsiteX14" fmla="*/ 257516 w 4908388"/>
                <a:gd name="connsiteY14" fmla="*/ 3180463 h 4525963"/>
                <a:gd name="connsiteX15" fmla="*/ 740807 w 4908388"/>
                <a:gd name="connsiteY15" fmla="*/ 2677675 h 4525963"/>
                <a:gd name="connsiteX16" fmla="*/ 740807 w 4908388"/>
                <a:gd name="connsiteY16" fmla="*/ 1848288 h 4525963"/>
                <a:gd name="connsiteX17" fmla="*/ 257516 w 4908388"/>
                <a:gd name="connsiteY17" fmla="*/ 1345500 h 4525963"/>
                <a:gd name="connsiteX18" fmla="*/ 538337 w 4908388"/>
                <a:gd name="connsiteY18" fmla="*/ 911492 h 4525963"/>
                <a:gd name="connsiteX19" fmla="*/ 1195015 w 4908388"/>
                <a:gd name="connsiteY19" fmla="*/ 1146311 h 4525963"/>
                <a:gd name="connsiteX20" fmla="*/ 1999987 w 4908388"/>
                <a:gd name="connsiteY20" fmla="*/ 731618 h 4525963"/>
                <a:gd name="connsiteX21" fmla="*/ 2159572 w 4908388"/>
                <a:gd name="connsiteY21" fmla="*/ 52723 h 4525963"/>
                <a:gd name="connsiteX22" fmla="*/ 2748816 w 4908388"/>
                <a:gd name="connsiteY22" fmla="*/ 52723 h 4525963"/>
                <a:gd name="connsiteX23" fmla="*/ 2908402 w 4908388"/>
                <a:gd name="connsiteY23" fmla="*/ 731618 h 4525963"/>
                <a:gd name="connsiteX24" fmla="*/ 3713374 w 4908388"/>
                <a:gd name="connsiteY24" fmla="*/ 1146311 h 4525963"/>
                <a:gd name="connsiteX25" fmla="*/ 3713373 w 4908388"/>
                <a:gd name="connsiteY25" fmla="*/ 1146311 h 4525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908388" h="4525963">
                  <a:moveTo>
                    <a:pt x="3713373" y="1146311"/>
                  </a:moveTo>
                  <a:lnTo>
                    <a:pt x="4370051" y="911492"/>
                  </a:lnTo>
                  <a:lnTo>
                    <a:pt x="4650872" y="1345500"/>
                  </a:lnTo>
                  <a:lnTo>
                    <a:pt x="4167581" y="1848288"/>
                  </a:lnTo>
                  <a:cubicBezTo>
                    <a:pt x="4250131" y="2119844"/>
                    <a:pt x="4250131" y="2406119"/>
                    <a:pt x="4167581" y="2677675"/>
                  </a:cubicBezTo>
                  <a:lnTo>
                    <a:pt x="4650872" y="3180463"/>
                  </a:lnTo>
                  <a:lnTo>
                    <a:pt x="4370051" y="3614471"/>
                  </a:lnTo>
                  <a:lnTo>
                    <a:pt x="3713373" y="3379652"/>
                  </a:lnTo>
                  <a:cubicBezTo>
                    <a:pt x="3491086" y="3579220"/>
                    <a:pt x="3213238" y="3722358"/>
                    <a:pt x="2908401" y="3794345"/>
                  </a:cubicBezTo>
                  <a:lnTo>
                    <a:pt x="2748816" y="4473240"/>
                  </a:lnTo>
                  <a:lnTo>
                    <a:pt x="2159572" y="4473240"/>
                  </a:lnTo>
                  <a:lnTo>
                    <a:pt x="1999986" y="3794345"/>
                  </a:lnTo>
                  <a:cubicBezTo>
                    <a:pt x="1695149" y="3722357"/>
                    <a:pt x="1417301" y="3579220"/>
                    <a:pt x="1195014" y="3379652"/>
                  </a:cubicBezTo>
                  <a:lnTo>
                    <a:pt x="538337" y="3614471"/>
                  </a:lnTo>
                  <a:lnTo>
                    <a:pt x="257516" y="3180463"/>
                  </a:lnTo>
                  <a:lnTo>
                    <a:pt x="740807" y="2677675"/>
                  </a:lnTo>
                  <a:cubicBezTo>
                    <a:pt x="658257" y="2406119"/>
                    <a:pt x="658257" y="2119844"/>
                    <a:pt x="740807" y="1848288"/>
                  </a:cubicBezTo>
                  <a:lnTo>
                    <a:pt x="257516" y="1345500"/>
                  </a:lnTo>
                  <a:lnTo>
                    <a:pt x="538337" y="911492"/>
                  </a:lnTo>
                  <a:lnTo>
                    <a:pt x="1195015" y="1146311"/>
                  </a:lnTo>
                  <a:cubicBezTo>
                    <a:pt x="1417302" y="946743"/>
                    <a:pt x="1695150" y="803605"/>
                    <a:pt x="1999987" y="731618"/>
                  </a:cubicBezTo>
                  <a:lnTo>
                    <a:pt x="2159572" y="52723"/>
                  </a:lnTo>
                  <a:lnTo>
                    <a:pt x="2748816" y="52723"/>
                  </a:lnTo>
                  <a:lnTo>
                    <a:pt x="2908402" y="731618"/>
                  </a:lnTo>
                  <a:cubicBezTo>
                    <a:pt x="3213239" y="803606"/>
                    <a:pt x="3491087" y="946743"/>
                    <a:pt x="3713374" y="1146311"/>
                  </a:cubicBezTo>
                  <a:lnTo>
                    <a:pt x="3713373" y="114631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15335" tIns="1166631" rIns="1215335" bIns="1166631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1600" b="1" kern="1200" dirty="0"/>
            </a:p>
          </p:txBody>
        </p:sp>
        <p:sp>
          <p:nvSpPr>
            <p:cNvPr id="8" name="Flèche en arc 7"/>
            <p:cNvSpPr/>
            <p:nvPr/>
          </p:nvSpPr>
          <p:spPr>
            <a:xfrm>
              <a:off x="4846105" y="2258288"/>
              <a:ext cx="4365285" cy="4368869"/>
            </a:xfrm>
            <a:prstGeom prst="circularArrow">
              <a:avLst>
                <a:gd name="adj1" fmla="val 4878"/>
                <a:gd name="adj2" fmla="val 312630"/>
                <a:gd name="adj3" fmla="val 3167409"/>
                <a:gd name="adj4" fmla="val 16118782"/>
                <a:gd name="adj5" fmla="val 5691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Flèche en arc 8"/>
            <p:cNvSpPr/>
            <p:nvPr/>
          </p:nvSpPr>
          <p:spPr>
            <a:xfrm>
              <a:off x="7846391" y="1602043"/>
              <a:ext cx="730854" cy="640730"/>
            </a:xfrm>
            <a:prstGeom prst="circularArrow">
              <a:avLst>
                <a:gd name="adj1" fmla="val 6452"/>
                <a:gd name="adj2" fmla="val 429999"/>
                <a:gd name="adj3" fmla="val 10489124"/>
                <a:gd name="adj4" fmla="val 14837806"/>
                <a:gd name="adj5" fmla="val 7527"/>
              </a:avLst>
            </a:prstGeom>
            <a:solidFill>
              <a:schemeClr val="bg1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3" name="Rectangle 2"/>
          <p:cNvSpPr/>
          <p:nvPr/>
        </p:nvSpPr>
        <p:spPr>
          <a:xfrm>
            <a:off x="947938" y="2551836"/>
            <a:ext cx="3696070" cy="246133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CA" dirty="0">
                <a:solidFill>
                  <a:schemeClr val="bg1"/>
                </a:solidFill>
              </a:rPr>
              <a:t>As E-feedback </a:t>
            </a:r>
            <a:r>
              <a:rPr lang="fr-CA" dirty="0" err="1">
                <a:solidFill>
                  <a:schemeClr val="bg1"/>
                </a:solidFill>
              </a:rPr>
              <a:t>is</a:t>
            </a:r>
            <a:r>
              <a:rPr lang="fr-CA" dirty="0">
                <a:solidFill>
                  <a:schemeClr val="bg1"/>
                </a:solidFill>
              </a:rPr>
              <a:t> </a:t>
            </a:r>
            <a:r>
              <a:rPr lang="fr-CA" dirty="0" err="1">
                <a:solidFill>
                  <a:schemeClr val="bg1"/>
                </a:solidFill>
              </a:rPr>
              <a:t>within</a:t>
            </a:r>
            <a:r>
              <a:rPr lang="fr-CA" dirty="0">
                <a:solidFill>
                  <a:schemeClr val="bg1"/>
                </a:solidFill>
              </a:rPr>
              <a:t> </a:t>
            </a:r>
            <a:r>
              <a:rPr lang="fr-CA" dirty="0" err="1">
                <a:solidFill>
                  <a:schemeClr val="bg1"/>
                </a:solidFill>
              </a:rPr>
              <a:t>everyone’s</a:t>
            </a:r>
            <a:r>
              <a:rPr lang="fr-CA" dirty="0">
                <a:solidFill>
                  <a:schemeClr val="bg1"/>
                </a:solidFill>
              </a:rPr>
              <a:t> </a:t>
            </a:r>
            <a:r>
              <a:rPr lang="fr-CA" dirty="0" err="1">
                <a:solidFill>
                  <a:schemeClr val="bg1"/>
                </a:solidFill>
              </a:rPr>
              <a:t>reach</a:t>
            </a:r>
            <a:r>
              <a:rPr lang="fr-CA" dirty="0">
                <a:solidFill>
                  <a:schemeClr val="bg1"/>
                </a:solidFill>
              </a:rPr>
              <a:t> and </a:t>
            </a:r>
            <a:r>
              <a:rPr lang="fr-CA" dirty="0" err="1">
                <a:solidFill>
                  <a:schemeClr val="bg1"/>
                </a:solidFill>
              </a:rPr>
              <a:t>give</a:t>
            </a:r>
            <a:r>
              <a:rPr lang="fr-CA" dirty="0">
                <a:solidFill>
                  <a:schemeClr val="bg1"/>
                </a:solidFill>
              </a:rPr>
              <a:t> </a:t>
            </a:r>
            <a:r>
              <a:rPr lang="fr-CA" dirty="0" err="1">
                <a:solidFill>
                  <a:schemeClr val="bg1"/>
                </a:solidFill>
              </a:rPr>
              <a:t>siginificant</a:t>
            </a:r>
            <a:r>
              <a:rPr lang="fr-CA" dirty="0">
                <a:solidFill>
                  <a:schemeClr val="bg1"/>
                </a:solidFill>
              </a:rPr>
              <a:t> </a:t>
            </a:r>
            <a:r>
              <a:rPr lang="fr-CA" dirty="0" err="1">
                <a:solidFill>
                  <a:schemeClr val="bg1"/>
                </a:solidFill>
              </a:rPr>
              <a:t>results</a:t>
            </a:r>
            <a:r>
              <a:rPr lang="fr-CA" dirty="0">
                <a:solidFill>
                  <a:schemeClr val="bg1"/>
                </a:solidFill>
              </a:rPr>
              <a:t> on </a:t>
            </a:r>
            <a:r>
              <a:rPr lang="fr-CA" dirty="0" err="1">
                <a:solidFill>
                  <a:schemeClr val="bg1"/>
                </a:solidFill>
              </a:rPr>
              <a:t>academic</a:t>
            </a:r>
            <a:r>
              <a:rPr lang="fr-CA" dirty="0">
                <a:solidFill>
                  <a:schemeClr val="bg1"/>
                </a:solidFill>
              </a:rPr>
              <a:t> </a:t>
            </a:r>
            <a:r>
              <a:rPr lang="fr-CA" dirty="0" err="1">
                <a:solidFill>
                  <a:schemeClr val="bg1"/>
                </a:solidFill>
              </a:rPr>
              <a:t>achievement</a:t>
            </a:r>
            <a:r>
              <a:rPr lang="fr-CA" dirty="0">
                <a:solidFill>
                  <a:schemeClr val="bg1"/>
                </a:solidFill>
              </a:rPr>
              <a:t>, </a:t>
            </a:r>
          </a:p>
          <a:p>
            <a:pPr marL="0" indent="0" algn="ctr">
              <a:buNone/>
            </a:pPr>
            <a:r>
              <a:rPr lang="fr-CA" dirty="0">
                <a:solidFill>
                  <a:schemeClr val="bg1"/>
                </a:solidFill>
              </a:rPr>
              <a:t>E-feedback </a:t>
            </a:r>
            <a:r>
              <a:rPr lang="fr-CA" dirty="0" err="1">
                <a:solidFill>
                  <a:schemeClr val="bg1"/>
                </a:solidFill>
              </a:rPr>
              <a:t>is</a:t>
            </a:r>
            <a:r>
              <a:rPr lang="fr-CA" dirty="0">
                <a:solidFill>
                  <a:schemeClr val="bg1"/>
                </a:solidFill>
              </a:rPr>
              <a:t> on the </a:t>
            </a:r>
            <a:r>
              <a:rPr lang="fr-CA" dirty="0" err="1">
                <a:solidFill>
                  <a:schemeClr val="bg1"/>
                </a:solidFill>
              </a:rPr>
              <a:t>way</a:t>
            </a:r>
            <a:r>
              <a:rPr lang="fr-CA" dirty="0">
                <a:solidFill>
                  <a:schemeClr val="bg1"/>
                </a:solidFill>
              </a:rPr>
              <a:t> to </a:t>
            </a:r>
            <a:r>
              <a:rPr lang="fr-CA" dirty="0" err="1">
                <a:solidFill>
                  <a:schemeClr val="bg1"/>
                </a:solidFill>
              </a:rPr>
              <a:t>become</a:t>
            </a:r>
            <a:r>
              <a:rPr lang="fr-CA" dirty="0">
                <a:solidFill>
                  <a:schemeClr val="bg1"/>
                </a:solidFill>
              </a:rPr>
              <a:t> a </a:t>
            </a:r>
            <a:r>
              <a:rPr lang="fr-CA" dirty="0" err="1">
                <a:solidFill>
                  <a:schemeClr val="bg1"/>
                </a:solidFill>
              </a:rPr>
              <a:t>sustainable</a:t>
            </a:r>
            <a:r>
              <a:rPr lang="fr-CA" dirty="0">
                <a:solidFill>
                  <a:schemeClr val="bg1"/>
                </a:solidFill>
              </a:rPr>
              <a:t> practice </a:t>
            </a:r>
            <a:r>
              <a:rPr lang="fr-CA" dirty="0" err="1">
                <a:solidFill>
                  <a:schemeClr val="bg1"/>
                </a:solidFill>
              </a:rPr>
              <a:t>within</a:t>
            </a:r>
            <a:r>
              <a:rPr lang="fr-CA" dirty="0">
                <a:solidFill>
                  <a:schemeClr val="bg1"/>
                </a:solidFill>
              </a:rPr>
              <a:t> </a:t>
            </a:r>
            <a:r>
              <a:rPr lang="fr-CA" dirty="0" err="1">
                <a:solidFill>
                  <a:schemeClr val="bg1"/>
                </a:solidFill>
              </a:rPr>
              <a:t>our</a:t>
            </a:r>
            <a:r>
              <a:rPr lang="fr-CA" dirty="0">
                <a:solidFill>
                  <a:schemeClr val="bg1"/>
                </a:solidFill>
              </a:rPr>
              <a:t> new </a:t>
            </a:r>
            <a:r>
              <a:rPr lang="fr-CA" dirty="0" err="1">
                <a:solidFill>
                  <a:schemeClr val="bg1"/>
                </a:solidFill>
              </a:rPr>
              <a:t>tutoring</a:t>
            </a:r>
            <a:r>
              <a:rPr lang="fr-CA" dirty="0">
                <a:solidFill>
                  <a:schemeClr val="bg1"/>
                </a:solidFill>
              </a:rPr>
              <a:t> system.</a:t>
            </a:r>
          </a:p>
        </p:txBody>
      </p:sp>
      <p:sp>
        <p:nvSpPr>
          <p:cNvPr id="4" name="Rectangle 3"/>
          <p:cNvSpPr/>
          <p:nvPr/>
        </p:nvSpPr>
        <p:spPr>
          <a:xfrm>
            <a:off x="5313223" y="3513965"/>
            <a:ext cx="284127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fr-CA" dirty="0">
                <a:solidFill>
                  <a:schemeClr val="bg1"/>
                </a:solidFill>
              </a:rPr>
              <a:t>BUT</a:t>
            </a:r>
          </a:p>
          <a:p>
            <a:pPr marL="0" indent="0" algn="ctr">
              <a:buNone/>
            </a:pPr>
            <a:r>
              <a:rPr lang="fr-CA" dirty="0" err="1">
                <a:solidFill>
                  <a:schemeClr val="bg1"/>
                </a:solidFill>
              </a:rPr>
              <a:t>Always</a:t>
            </a:r>
            <a:r>
              <a:rPr lang="fr-CA" dirty="0">
                <a:solidFill>
                  <a:schemeClr val="bg1"/>
                </a:solidFill>
              </a:rPr>
              <a:t> </a:t>
            </a:r>
            <a:r>
              <a:rPr lang="fr-CA" dirty="0" err="1">
                <a:solidFill>
                  <a:schemeClr val="bg1"/>
                </a:solidFill>
              </a:rPr>
              <a:t>remember</a:t>
            </a:r>
            <a:r>
              <a:rPr lang="fr-CA" dirty="0">
                <a:solidFill>
                  <a:schemeClr val="bg1"/>
                </a:solidFill>
              </a:rPr>
              <a:t> </a:t>
            </a:r>
            <a:r>
              <a:rPr lang="fr-CA" dirty="0" err="1">
                <a:solidFill>
                  <a:schemeClr val="bg1"/>
                </a:solidFill>
              </a:rPr>
              <a:t>that</a:t>
            </a:r>
            <a:r>
              <a:rPr lang="fr-CA" dirty="0">
                <a:solidFill>
                  <a:schemeClr val="bg1"/>
                </a:solidFill>
              </a:rPr>
              <a:t> </a:t>
            </a:r>
            <a:r>
              <a:rPr lang="fr-CA" dirty="0" err="1">
                <a:solidFill>
                  <a:schemeClr val="bg1"/>
                </a:solidFill>
              </a:rPr>
              <a:t>it</a:t>
            </a:r>
            <a:r>
              <a:rPr lang="fr-CA" dirty="0">
                <a:solidFill>
                  <a:schemeClr val="bg1"/>
                </a:solidFill>
              </a:rPr>
              <a:t> </a:t>
            </a:r>
            <a:r>
              <a:rPr lang="fr-CA" dirty="0" err="1">
                <a:solidFill>
                  <a:schemeClr val="bg1"/>
                </a:solidFill>
              </a:rPr>
              <a:t>is</a:t>
            </a:r>
            <a:r>
              <a:rPr lang="fr-CA" dirty="0">
                <a:solidFill>
                  <a:schemeClr val="bg1"/>
                </a:solidFill>
              </a:rPr>
              <a:t> the content of feedback </a:t>
            </a:r>
            <a:r>
              <a:rPr lang="fr-CA" dirty="0" err="1">
                <a:solidFill>
                  <a:schemeClr val="bg1"/>
                </a:solidFill>
              </a:rPr>
              <a:t>that</a:t>
            </a:r>
            <a:r>
              <a:rPr lang="fr-CA" dirty="0">
                <a:solidFill>
                  <a:schemeClr val="bg1"/>
                </a:solidFill>
              </a:rPr>
              <a:t> </a:t>
            </a:r>
            <a:r>
              <a:rPr lang="fr-CA" dirty="0" err="1">
                <a:solidFill>
                  <a:schemeClr val="bg1"/>
                </a:solidFill>
              </a:rPr>
              <a:t>makes</a:t>
            </a:r>
            <a:r>
              <a:rPr lang="fr-CA" dirty="0">
                <a:solidFill>
                  <a:schemeClr val="bg1"/>
                </a:solidFill>
              </a:rPr>
              <a:t> the </a:t>
            </a:r>
            <a:r>
              <a:rPr lang="fr-CA" dirty="0" err="1">
                <a:solidFill>
                  <a:schemeClr val="bg1"/>
                </a:solidFill>
              </a:rPr>
              <a:t>difference</a:t>
            </a:r>
            <a:r>
              <a:rPr lang="fr-CA" dirty="0">
                <a:solidFill>
                  <a:schemeClr val="bg1"/>
                </a:solidFill>
              </a:rPr>
              <a:t> </a:t>
            </a:r>
            <a:r>
              <a:rPr lang="fr-CA" dirty="0" err="1">
                <a:solidFill>
                  <a:schemeClr val="bg1"/>
                </a:solidFill>
              </a:rPr>
              <a:t>rather</a:t>
            </a:r>
            <a:r>
              <a:rPr lang="fr-CA" dirty="0">
                <a:solidFill>
                  <a:schemeClr val="bg1"/>
                </a:solidFill>
              </a:rPr>
              <a:t> </a:t>
            </a:r>
            <a:r>
              <a:rPr lang="fr-CA" dirty="0" err="1">
                <a:solidFill>
                  <a:schemeClr val="bg1"/>
                </a:solidFill>
              </a:rPr>
              <a:t>than</a:t>
            </a:r>
            <a:r>
              <a:rPr lang="fr-CA" dirty="0">
                <a:solidFill>
                  <a:schemeClr val="bg1"/>
                </a:solidFill>
              </a:rPr>
              <a:t> the medium </a:t>
            </a:r>
            <a:r>
              <a:rPr lang="fr-CA" dirty="0" err="1">
                <a:solidFill>
                  <a:schemeClr val="bg1"/>
                </a:solidFill>
              </a:rPr>
              <a:t>you</a:t>
            </a:r>
            <a:r>
              <a:rPr lang="fr-CA" dirty="0">
                <a:solidFill>
                  <a:schemeClr val="bg1"/>
                </a:solidFill>
              </a:rPr>
              <a:t> use to </a:t>
            </a:r>
            <a:r>
              <a:rPr lang="fr-CA" dirty="0" err="1">
                <a:solidFill>
                  <a:schemeClr val="bg1"/>
                </a:solidFill>
              </a:rPr>
              <a:t>convey</a:t>
            </a:r>
            <a:r>
              <a:rPr lang="fr-CA" dirty="0">
                <a:solidFill>
                  <a:schemeClr val="bg1"/>
                </a:solidFill>
              </a:rPr>
              <a:t> </a:t>
            </a:r>
            <a:r>
              <a:rPr lang="fr-CA" dirty="0" err="1">
                <a:solidFill>
                  <a:schemeClr val="bg1"/>
                </a:solidFill>
              </a:rPr>
              <a:t>your</a:t>
            </a:r>
            <a:r>
              <a:rPr lang="fr-CA" dirty="0">
                <a:solidFill>
                  <a:schemeClr val="bg1"/>
                </a:solidFill>
              </a:rPr>
              <a:t> message!</a:t>
            </a:r>
          </a:p>
        </p:txBody>
      </p:sp>
    </p:spTree>
    <p:extLst>
      <p:ext uri="{BB962C8B-B14F-4D97-AF65-F5344CB8AC3E}">
        <p14:creationId xmlns:p14="http://schemas.microsoft.com/office/powerpoint/2010/main" val="34668170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0911197"/>
              </p:ext>
            </p:extLst>
          </p:nvPr>
        </p:nvGraphicFramePr>
        <p:xfrm>
          <a:off x="395536" y="40466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1619672" y="4509120"/>
            <a:ext cx="612068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3400" dirty="0" err="1">
                <a:latin typeface="Comic Sans MS" panose="030F0702030302020204" pitchFamily="66" charset="0"/>
              </a:rPr>
              <a:t>What</a:t>
            </a:r>
            <a:r>
              <a:rPr lang="fr-CA" sz="3400" dirty="0">
                <a:latin typeface="Comic Sans MS" panose="030F0702030302020204" pitchFamily="66" charset="0"/>
              </a:rPr>
              <a:t> about </a:t>
            </a:r>
            <a:r>
              <a:rPr lang="fr-CA" sz="3400" dirty="0" err="1">
                <a:latin typeface="Comic Sans MS" panose="030F0702030302020204" pitchFamily="66" charset="0"/>
              </a:rPr>
              <a:t>you</a:t>
            </a:r>
            <a:r>
              <a:rPr lang="fr-CA" sz="3400" dirty="0">
                <a:latin typeface="Comic Sans MS" panose="030F0702030302020204" pitchFamily="66" charset="0"/>
              </a:rPr>
              <a:t>?</a:t>
            </a:r>
          </a:p>
          <a:p>
            <a:pPr algn="ctr"/>
            <a:endParaRPr lang="fr-CA" sz="3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834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E8BE634-8BA1-4023-8674-92BB2B7C8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86D26BEB-32A2-49AE-9438-405D4EC525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r-CA" sz="4400" dirty="0" err="1">
                <a:latin typeface="Impact" panose="020B0806030902050204" pitchFamily="34" charset="0"/>
              </a:rPr>
              <a:t>Thank</a:t>
            </a:r>
            <a:r>
              <a:rPr lang="fr-CA" sz="4400" dirty="0">
                <a:latin typeface="Impact" panose="020B0806030902050204" pitchFamily="34" charset="0"/>
              </a:rPr>
              <a:t> </a:t>
            </a:r>
            <a:r>
              <a:rPr lang="fr-CA" sz="4400" dirty="0" err="1">
                <a:latin typeface="Impact" panose="020B0806030902050204" pitchFamily="34" charset="0"/>
              </a:rPr>
              <a:t>you</a:t>
            </a:r>
            <a:endParaRPr lang="fr-CA" sz="4400" dirty="0">
              <a:latin typeface="Impact" panose="020B0806030902050204" pitchFamily="34" charset="0"/>
            </a:endParaRPr>
          </a:p>
          <a:p>
            <a:pPr marL="0" indent="0" algn="ctr">
              <a:buNone/>
            </a:pPr>
            <a:endParaRPr lang="fr-CA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endParaRPr lang="fr-CA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fr-CA" dirty="0">
                <a:latin typeface="Comic Sans MS" panose="030F0702030302020204" pitchFamily="66" charset="0"/>
              </a:rPr>
              <a:t>To go </a:t>
            </a:r>
            <a:r>
              <a:rPr lang="fr-CA" dirty="0" err="1">
                <a:latin typeface="Comic Sans MS" panose="030F0702030302020204" pitchFamily="66" charset="0"/>
              </a:rPr>
              <a:t>further</a:t>
            </a:r>
            <a:r>
              <a:rPr lang="fr-CA" dirty="0">
                <a:latin typeface="Comic Sans MS" panose="030F0702030302020204" pitchFamily="66" charset="0"/>
              </a:rPr>
              <a:t> : </a:t>
            </a:r>
            <a:r>
              <a:rPr lang="fr-CA" dirty="0">
                <a:latin typeface="Comic Sans MS" panose="030F0702030302020204" pitchFamily="66" charset="0"/>
                <a:hlinkClick r:id="rId2"/>
              </a:rPr>
              <a:t>http://cegepadistance.ca/accueil-reseau-education/la-recherche-au-cegep-a-distance/</a:t>
            </a:r>
            <a:r>
              <a:rPr lang="fr-CA" dirty="0">
                <a:latin typeface="Comic Sans MS" panose="030F0702030302020204" pitchFamily="66" charset="0"/>
              </a:rPr>
              <a:t> </a:t>
            </a:r>
          </a:p>
          <a:p>
            <a:pPr algn="ctr"/>
            <a:endParaRPr lang="fr-CA" dirty="0">
              <a:latin typeface="Impact" panose="020B080603090205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xmlns="" id="{A2D00B0E-8174-4514-82EC-2751109910C0}"/>
              </a:ext>
            </a:extLst>
          </p:cNvPr>
          <p:cNvSpPr txBox="1"/>
          <p:nvPr/>
        </p:nvSpPr>
        <p:spPr>
          <a:xfrm>
            <a:off x="1511660" y="2492896"/>
            <a:ext cx="612068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3400" dirty="0">
                <a:latin typeface="Comic Sans MS" panose="030F0702030302020204" pitchFamily="66" charset="0"/>
                <a:hlinkClick r:id="rId3"/>
              </a:rPr>
              <a:t>sfacchin@cegepadistance.ca</a:t>
            </a:r>
            <a:endParaRPr lang="fr-CA" sz="3400" dirty="0">
              <a:latin typeface="Comic Sans MS" panose="030F0702030302020204" pitchFamily="66" charset="0"/>
            </a:endParaRPr>
          </a:p>
          <a:p>
            <a:pPr algn="ctr"/>
            <a:endParaRPr lang="fr-CA" sz="3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2592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2654" y="32919"/>
            <a:ext cx="8229600" cy="1143000"/>
          </a:xfrm>
        </p:spPr>
        <p:txBody>
          <a:bodyPr/>
          <a:lstStyle/>
          <a:p>
            <a:r>
              <a:rPr lang="fr-CA" dirty="0"/>
              <a:t>Impact sur le travail de tuteur</a:t>
            </a:r>
          </a:p>
        </p:txBody>
      </p:sp>
      <p:sp>
        <p:nvSpPr>
          <p:cNvPr id="4" name="Rectangle 3"/>
          <p:cNvSpPr/>
          <p:nvPr/>
        </p:nvSpPr>
        <p:spPr>
          <a:xfrm>
            <a:off x="4649462" y="1643081"/>
            <a:ext cx="4042792" cy="4640853"/>
          </a:xfrm>
          <a:prstGeom prst="wedgeRectCallout">
            <a:avLst/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spcAft>
                <a:spcPts val="600"/>
              </a:spcAft>
              <a:buNone/>
            </a:pPr>
            <a:r>
              <a:rPr lang="fr-CA" dirty="0"/>
              <a:t>Permet d’apporter des précisions sur les erreurs et ce qui est attendu.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fr-CA" dirty="0"/>
              <a:t>Personnalisation de la rétroaction.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fr-CA" dirty="0"/>
              <a:t>Facilite la création d’une relation (plus de messages de la part des apprenants Devoir+).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fr-CA" dirty="0"/>
              <a:t>Sentiment d’être plus près des étudiants.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fr-CA" dirty="0"/>
              <a:t>Continuité entre les correction et les rétroactions car on peut retrouver les anciennes rétroactions.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fr-CA" dirty="0"/>
              <a:t>Gratification de la part des étudiants.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fr-CA" dirty="0"/>
              <a:t>Meilleure communication (plus et plus ciblée).</a:t>
            </a:r>
          </a:p>
        </p:txBody>
      </p:sp>
      <p:sp>
        <p:nvSpPr>
          <p:cNvPr id="5" name="Rectangle 4"/>
          <p:cNvSpPr/>
          <p:nvPr/>
        </p:nvSpPr>
        <p:spPr>
          <a:xfrm>
            <a:off x="438765" y="1643082"/>
            <a:ext cx="4042792" cy="4640853"/>
          </a:xfrm>
          <a:prstGeom prst="wedgeRectCallout">
            <a:avLst/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fr-CA" sz="1600" dirty="0"/>
              <a:t>Prise de rdv Skype par messagerie (aller et retour).</a:t>
            </a:r>
          </a:p>
          <a:p>
            <a:pPr algn="ctr">
              <a:spcAft>
                <a:spcPts val="600"/>
              </a:spcAft>
            </a:pPr>
            <a:r>
              <a:rPr lang="fr-CA" sz="1600" dirty="0"/>
              <a:t>Appropriation des logiciels.</a:t>
            </a:r>
          </a:p>
          <a:p>
            <a:pPr algn="ctr">
              <a:spcAft>
                <a:spcPts val="600"/>
              </a:spcAft>
            </a:pPr>
            <a:r>
              <a:rPr lang="fr-CA" sz="1600" dirty="0"/>
              <a:t>Ajout de tâches supplémentaires: numérisation du devoir.</a:t>
            </a:r>
          </a:p>
          <a:p>
            <a:pPr algn="ctr">
              <a:spcAft>
                <a:spcPts val="600"/>
              </a:spcAft>
            </a:pPr>
            <a:r>
              <a:rPr lang="fr-CA" sz="1600" dirty="0"/>
              <a:t>Nécessite une bonne vitesse pour le transfert sur Internet pour téléverser.</a:t>
            </a:r>
          </a:p>
          <a:p>
            <a:pPr algn="ctr">
              <a:spcAft>
                <a:spcPts val="600"/>
              </a:spcAft>
            </a:pPr>
            <a:r>
              <a:rPr lang="fr-CA" sz="1600" dirty="0"/>
              <a:t>Skype: obligation d’être présent en même temps, demande de la disponibilité.</a:t>
            </a:r>
          </a:p>
          <a:p>
            <a:pPr algn="ctr">
              <a:spcAft>
                <a:spcPts val="600"/>
              </a:spcAft>
            </a:pPr>
            <a:r>
              <a:rPr lang="fr-CA" sz="1600" dirty="0"/>
              <a:t>Retarde le traitement du devoir.</a:t>
            </a:r>
          </a:p>
          <a:p>
            <a:pPr algn="ctr">
              <a:spcAft>
                <a:spcPts val="600"/>
              </a:spcAft>
            </a:pPr>
            <a:r>
              <a:rPr lang="fr-CA" sz="1600" dirty="0"/>
              <a:t>Difficile de trouver un moment tranquille.</a:t>
            </a:r>
          </a:p>
          <a:p>
            <a:pPr algn="ctr">
              <a:spcAft>
                <a:spcPts val="600"/>
              </a:spcAft>
            </a:pPr>
            <a:r>
              <a:rPr lang="fr-CA" sz="1600" dirty="0"/>
              <a:t>Difficile de s’en tenir à 5 min.</a:t>
            </a:r>
          </a:p>
          <a:p>
            <a:pPr algn="ctr">
              <a:spcAft>
                <a:spcPts val="600"/>
              </a:spcAft>
            </a:pPr>
            <a:r>
              <a:rPr lang="fr-CA" sz="1600" dirty="0"/>
              <a:t>Gestion des fichiers.</a:t>
            </a:r>
          </a:p>
          <a:p>
            <a:pPr algn="ctr">
              <a:spcAft>
                <a:spcPts val="600"/>
              </a:spcAft>
            </a:pPr>
            <a:r>
              <a:rPr lang="fr-CA" sz="1600" dirty="0"/>
              <a:t>Décourager par les problèmes de dépôt des fichiers.</a:t>
            </a:r>
          </a:p>
        </p:txBody>
      </p:sp>
      <p:sp>
        <p:nvSpPr>
          <p:cNvPr id="8" name="Moins 7"/>
          <p:cNvSpPr/>
          <p:nvPr/>
        </p:nvSpPr>
        <p:spPr>
          <a:xfrm>
            <a:off x="1704077" y="831172"/>
            <a:ext cx="1512168" cy="954106"/>
          </a:xfrm>
          <a:prstGeom prst="mathMinus">
            <a:avLst/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0" name="Plus 9"/>
          <p:cNvSpPr/>
          <p:nvPr/>
        </p:nvSpPr>
        <p:spPr>
          <a:xfrm>
            <a:off x="6372200" y="764704"/>
            <a:ext cx="972108" cy="972108"/>
          </a:xfrm>
          <a:prstGeom prst="mathPlus">
            <a:avLst/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37466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03130" y="925262"/>
            <a:ext cx="6225772" cy="5040560"/>
          </a:xfrm>
          <a:prstGeom prst="rect">
            <a:avLst/>
          </a:prstGeom>
        </p:spPr>
      </p:pic>
      <p:sp>
        <p:nvSpPr>
          <p:cNvPr id="16" name="Flèche : bas 15"/>
          <p:cNvSpPr/>
          <p:nvPr/>
        </p:nvSpPr>
        <p:spPr>
          <a:xfrm rot="10800000">
            <a:off x="6372200" y="1916832"/>
            <a:ext cx="576064" cy="86409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8512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latin typeface="Impact" panose="020B0806030902050204" pitchFamily="34" charset="0"/>
              </a:rPr>
              <a:t>Feedback </a:t>
            </a:r>
            <a:r>
              <a:rPr lang="fr-CA" dirty="0" err="1">
                <a:latin typeface="Impact" panose="020B0806030902050204" pitchFamily="34" charset="0"/>
              </a:rPr>
              <a:t>levels</a:t>
            </a:r>
            <a:r>
              <a:rPr lang="fr-CA" dirty="0">
                <a:latin typeface="Impact" panose="020B0806030902050204" pitchFamily="34" charset="0"/>
              </a:rPr>
              <a:t> in </a:t>
            </a:r>
            <a:r>
              <a:rPr lang="fr-CA" dirty="0" err="1">
                <a:latin typeface="Impact" panose="020B0806030902050204" pitchFamily="34" charset="0"/>
              </a:rPr>
              <a:t>assignments</a:t>
            </a:r>
            <a:endParaRPr lang="fr-CA" dirty="0">
              <a:latin typeface="Impact" panose="020B0806030902050204" pitchFamily="34" charset="0"/>
            </a:endParaRP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xmlns="" id="{098CA432-AB59-49B1-B180-EBB1459719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081027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323528" y="6139835"/>
            <a:ext cx="8363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 err="1"/>
              <a:t>Facchin</a:t>
            </a:r>
            <a:r>
              <a:rPr lang="fr-CA" sz="800" dirty="0"/>
              <a:t>, S. (Manuscrit en préparation). </a:t>
            </a:r>
            <a:r>
              <a:rPr lang="en-CA" sz="800" dirty="0"/>
              <a:t>Feedback in distance education: What’s in it for my grade?</a:t>
            </a:r>
            <a:endParaRPr lang="fr-CA" sz="800" dirty="0"/>
          </a:p>
          <a:p>
            <a:r>
              <a:rPr lang="en-US" sz="800" dirty="0"/>
              <a:t>Hattie, J., &amp; Timperley, H. (2007). The power of feedback. </a:t>
            </a:r>
            <a:r>
              <a:rPr lang="en-US" sz="800" i="1" dirty="0"/>
              <a:t>Review of Educational Research</a:t>
            </a:r>
            <a:r>
              <a:rPr lang="en-US" sz="800" dirty="0"/>
              <a:t>, </a:t>
            </a:r>
            <a:r>
              <a:rPr lang="en-US" sz="800" i="1" dirty="0"/>
              <a:t>77</a:t>
            </a:r>
            <a:r>
              <a:rPr lang="en-US" sz="800" dirty="0"/>
              <a:t>(1), 81-112</a:t>
            </a:r>
          </a:p>
          <a:p>
            <a:r>
              <a:rPr lang="fr-CA" sz="800" dirty="0" err="1"/>
              <a:t>Rodet</a:t>
            </a:r>
            <a:r>
              <a:rPr lang="fr-CA" sz="800" dirty="0"/>
              <a:t>, J. 2000. La rétroaction, support d’apprentissage ? </a:t>
            </a:r>
            <a:r>
              <a:rPr lang="fr-CA" sz="800" i="1" dirty="0"/>
              <a:t>Revue du Conseil Québécois de la Formation à Distance, 4</a:t>
            </a:r>
            <a:r>
              <a:rPr lang="fr-CA" sz="800" dirty="0"/>
              <a:t>(2), 45-74.</a:t>
            </a:r>
          </a:p>
        </p:txBody>
      </p:sp>
    </p:spTree>
    <p:extLst>
      <p:ext uri="{BB962C8B-B14F-4D97-AF65-F5344CB8AC3E}">
        <p14:creationId xmlns:p14="http://schemas.microsoft.com/office/powerpoint/2010/main" val="4022050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815D9F42-A4B8-4BE4-AC92-EDE3CDB21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latin typeface="Impact" panose="020B0806030902050204" pitchFamily="34" charset="0"/>
              </a:rPr>
              <a:t>Feedback </a:t>
            </a:r>
            <a:r>
              <a:rPr lang="fr-CA" dirty="0" err="1">
                <a:latin typeface="Impact" panose="020B0806030902050204" pitchFamily="34" charset="0"/>
              </a:rPr>
              <a:t>definition</a:t>
            </a:r>
            <a:endParaRPr lang="fr-CA" dirty="0">
              <a:latin typeface="Impact" panose="020B0806030902050204" pitchFamily="34" charset="0"/>
            </a:endParaRPr>
          </a:p>
        </p:txBody>
      </p:sp>
      <p:sp>
        <p:nvSpPr>
          <p:cNvPr id="5" name="Bulle narrative : rectangle 4">
            <a:extLst>
              <a:ext uri="{FF2B5EF4-FFF2-40B4-BE49-F238E27FC236}">
                <a16:creationId xmlns:a16="http://schemas.microsoft.com/office/drawing/2014/main" xmlns="" id="{D7344E93-C10B-4504-A020-057212418269}"/>
              </a:ext>
            </a:extLst>
          </p:cNvPr>
          <p:cNvSpPr/>
          <p:nvPr/>
        </p:nvSpPr>
        <p:spPr>
          <a:xfrm>
            <a:off x="845586" y="2132856"/>
            <a:ext cx="7452828" cy="3498656"/>
          </a:xfrm>
          <a:prstGeom prst="wedgeRectCallout">
            <a:avLst/>
          </a:prstGeom>
          <a:solidFill>
            <a:srgbClr val="008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800" i="1" dirty="0">
                <a:solidFill>
                  <a:schemeClr val="bg1"/>
                </a:solidFill>
              </a:rPr>
              <a:t>All the information </a:t>
            </a:r>
            <a:r>
              <a:rPr lang="fr-CA" sz="2800" i="1" dirty="0" err="1">
                <a:solidFill>
                  <a:schemeClr val="bg1"/>
                </a:solidFill>
              </a:rPr>
              <a:t>provided</a:t>
            </a:r>
            <a:r>
              <a:rPr lang="fr-CA" sz="2800" i="1" dirty="0">
                <a:solidFill>
                  <a:schemeClr val="bg1"/>
                </a:solidFill>
              </a:rPr>
              <a:t> to the </a:t>
            </a:r>
            <a:r>
              <a:rPr lang="fr-CA" sz="2800" i="1" dirty="0" err="1">
                <a:solidFill>
                  <a:schemeClr val="bg1"/>
                </a:solidFill>
              </a:rPr>
              <a:t>learner</a:t>
            </a:r>
            <a:r>
              <a:rPr lang="fr-CA" sz="2800" i="1" dirty="0">
                <a:solidFill>
                  <a:schemeClr val="bg1"/>
                </a:solidFill>
              </a:rPr>
              <a:t> by </a:t>
            </a:r>
            <a:r>
              <a:rPr lang="fr-CA" sz="2800" i="1" dirty="0" err="1">
                <a:solidFill>
                  <a:schemeClr val="bg1"/>
                </a:solidFill>
              </a:rPr>
              <a:t>his</a:t>
            </a:r>
            <a:r>
              <a:rPr lang="fr-CA" sz="2800" i="1" dirty="0">
                <a:solidFill>
                  <a:schemeClr val="bg1"/>
                </a:solidFill>
              </a:rPr>
              <a:t> </a:t>
            </a:r>
            <a:r>
              <a:rPr lang="fr-CA" sz="2800" i="1" dirty="0" err="1">
                <a:solidFill>
                  <a:schemeClr val="bg1"/>
                </a:solidFill>
              </a:rPr>
              <a:t>teacher</a:t>
            </a:r>
            <a:r>
              <a:rPr lang="fr-CA" sz="2800" i="1" dirty="0">
                <a:solidFill>
                  <a:schemeClr val="bg1"/>
                </a:solidFill>
              </a:rPr>
              <a:t>, as to </a:t>
            </a:r>
            <a:r>
              <a:rPr lang="fr-CA" sz="2800" i="1" dirty="0" err="1">
                <a:solidFill>
                  <a:schemeClr val="bg1"/>
                </a:solidFill>
              </a:rPr>
              <a:t>his</a:t>
            </a:r>
            <a:r>
              <a:rPr lang="fr-CA" sz="2800" i="1" dirty="0">
                <a:solidFill>
                  <a:schemeClr val="bg1"/>
                </a:solidFill>
              </a:rPr>
              <a:t> </a:t>
            </a:r>
            <a:r>
              <a:rPr lang="fr-CA" sz="2800" i="1" dirty="0" err="1">
                <a:solidFill>
                  <a:schemeClr val="bg1"/>
                </a:solidFill>
              </a:rPr>
              <a:t>academic</a:t>
            </a:r>
            <a:r>
              <a:rPr lang="fr-CA" sz="2800" i="1" dirty="0">
                <a:solidFill>
                  <a:schemeClr val="bg1"/>
                </a:solidFill>
              </a:rPr>
              <a:t> </a:t>
            </a:r>
            <a:r>
              <a:rPr lang="fr-CA" sz="2800" i="1" dirty="0" err="1">
                <a:solidFill>
                  <a:schemeClr val="bg1"/>
                </a:solidFill>
              </a:rPr>
              <a:t>achievements</a:t>
            </a:r>
            <a:r>
              <a:rPr lang="fr-CA" sz="2800" i="1" dirty="0">
                <a:solidFill>
                  <a:schemeClr val="bg1"/>
                </a:solidFill>
              </a:rPr>
              <a:t> or </a:t>
            </a:r>
            <a:r>
              <a:rPr lang="fr-CA" sz="2800" i="1" dirty="0" err="1">
                <a:solidFill>
                  <a:schemeClr val="bg1"/>
                </a:solidFill>
              </a:rPr>
              <a:t>his</a:t>
            </a:r>
            <a:r>
              <a:rPr lang="fr-CA" sz="2800" i="1" dirty="0">
                <a:solidFill>
                  <a:schemeClr val="bg1"/>
                </a:solidFill>
              </a:rPr>
              <a:t> </a:t>
            </a:r>
            <a:r>
              <a:rPr lang="fr-CA" sz="2800" i="1" dirty="0" err="1">
                <a:solidFill>
                  <a:schemeClr val="bg1"/>
                </a:solidFill>
              </a:rPr>
              <a:t>understanding</a:t>
            </a:r>
            <a:r>
              <a:rPr lang="fr-CA" sz="2800" i="1" dirty="0">
                <a:solidFill>
                  <a:schemeClr val="bg1"/>
                </a:solidFill>
              </a:rPr>
              <a:t> of the </a:t>
            </a:r>
            <a:r>
              <a:rPr lang="fr-CA" sz="2800" i="1" dirty="0" err="1">
                <a:solidFill>
                  <a:schemeClr val="bg1"/>
                </a:solidFill>
              </a:rPr>
              <a:t>subject</a:t>
            </a:r>
            <a:r>
              <a:rPr lang="fr-CA" sz="2800" i="1" dirty="0">
                <a:solidFill>
                  <a:schemeClr val="bg1"/>
                </a:solidFill>
              </a:rPr>
              <a:t>, </a:t>
            </a:r>
            <a:r>
              <a:rPr lang="fr-CA" sz="2800" i="1" dirty="0" err="1">
                <a:solidFill>
                  <a:schemeClr val="bg1"/>
                </a:solidFill>
              </a:rPr>
              <a:t>when</a:t>
            </a:r>
            <a:r>
              <a:rPr lang="fr-CA" sz="2800" i="1" dirty="0">
                <a:solidFill>
                  <a:schemeClr val="bg1"/>
                </a:solidFill>
              </a:rPr>
              <a:t> </a:t>
            </a:r>
            <a:r>
              <a:rPr lang="fr-CA" sz="2800" i="1" dirty="0" err="1">
                <a:solidFill>
                  <a:schemeClr val="bg1"/>
                </a:solidFill>
              </a:rPr>
              <a:t>correcting</a:t>
            </a:r>
            <a:r>
              <a:rPr lang="fr-CA" sz="2800" i="1" dirty="0">
                <a:solidFill>
                  <a:schemeClr val="bg1"/>
                </a:solidFill>
              </a:rPr>
              <a:t> </a:t>
            </a:r>
            <a:r>
              <a:rPr lang="fr-CA" sz="2800" i="1" dirty="0" err="1">
                <a:solidFill>
                  <a:schemeClr val="bg1"/>
                </a:solidFill>
              </a:rPr>
              <a:t>evaluations</a:t>
            </a:r>
            <a:r>
              <a:rPr lang="fr-CA" sz="2800" i="1" dirty="0">
                <a:solidFill>
                  <a:schemeClr val="bg1"/>
                </a:solidFill>
              </a:rPr>
              <a:t>. It </a:t>
            </a:r>
            <a:r>
              <a:rPr lang="fr-CA" sz="2800" i="1" dirty="0" err="1">
                <a:solidFill>
                  <a:schemeClr val="bg1"/>
                </a:solidFill>
              </a:rPr>
              <a:t>aims</a:t>
            </a:r>
            <a:r>
              <a:rPr lang="fr-CA" sz="2800" i="1" dirty="0">
                <a:solidFill>
                  <a:schemeClr val="bg1"/>
                </a:solidFill>
              </a:rPr>
              <a:t> to </a:t>
            </a:r>
            <a:r>
              <a:rPr lang="fr-CA" sz="2800" i="1" dirty="0" err="1">
                <a:solidFill>
                  <a:schemeClr val="bg1"/>
                </a:solidFill>
              </a:rPr>
              <a:t>improve</a:t>
            </a:r>
            <a:r>
              <a:rPr lang="fr-CA" sz="2800" i="1" dirty="0">
                <a:solidFill>
                  <a:schemeClr val="bg1"/>
                </a:solidFill>
              </a:rPr>
              <a:t> </a:t>
            </a:r>
            <a:r>
              <a:rPr lang="fr-CA" sz="2800" i="1" dirty="0" err="1">
                <a:solidFill>
                  <a:schemeClr val="bg1"/>
                </a:solidFill>
              </a:rPr>
              <a:t>learning</a:t>
            </a:r>
            <a:r>
              <a:rPr lang="fr-CA" sz="2800" i="1" dirty="0">
                <a:solidFill>
                  <a:schemeClr val="bg1"/>
                </a:solidFill>
              </a:rPr>
              <a:t>, persistance and </a:t>
            </a:r>
            <a:r>
              <a:rPr lang="fr-CA" sz="2800" i="1" dirty="0" err="1">
                <a:solidFill>
                  <a:schemeClr val="bg1"/>
                </a:solidFill>
              </a:rPr>
              <a:t>academic</a:t>
            </a:r>
            <a:r>
              <a:rPr lang="fr-CA" sz="2800" i="1" dirty="0">
                <a:solidFill>
                  <a:schemeClr val="bg1"/>
                </a:solidFill>
              </a:rPr>
              <a:t> </a:t>
            </a:r>
            <a:r>
              <a:rPr lang="fr-CA" sz="2800" i="1" dirty="0" err="1">
                <a:solidFill>
                  <a:schemeClr val="bg1"/>
                </a:solidFill>
              </a:rPr>
              <a:t>success</a:t>
            </a:r>
            <a:r>
              <a:rPr lang="fr-CA" sz="2800" i="1" dirty="0">
                <a:solidFill>
                  <a:schemeClr val="bg1"/>
                </a:solidFill>
              </a:rPr>
              <a:t>.</a:t>
            </a:r>
            <a:br>
              <a:rPr lang="fr-CA" sz="2800" i="1" dirty="0">
                <a:solidFill>
                  <a:schemeClr val="bg1"/>
                </a:solidFill>
              </a:rPr>
            </a:br>
            <a:r>
              <a:rPr lang="fr-CA" sz="2800" i="1" dirty="0">
                <a:solidFill>
                  <a:schemeClr val="bg1"/>
                </a:solidFill>
              </a:rPr>
              <a:t> </a:t>
            </a:r>
            <a:r>
              <a:rPr lang="fr-CA" sz="2800" dirty="0">
                <a:solidFill>
                  <a:schemeClr val="bg1"/>
                </a:solidFill>
              </a:rPr>
              <a:t>(Facchin, 2018, p. 14)</a:t>
            </a:r>
          </a:p>
          <a:p>
            <a:pPr algn="ctr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187248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8332" y="253097"/>
            <a:ext cx="8229600" cy="1143000"/>
          </a:xfrm>
        </p:spPr>
        <p:txBody>
          <a:bodyPr/>
          <a:lstStyle/>
          <a:p>
            <a:r>
              <a:rPr lang="fr-CA" dirty="0" err="1">
                <a:latin typeface="Impact" panose="020B0806030902050204" pitchFamily="34" charset="0"/>
              </a:rPr>
              <a:t>Why</a:t>
            </a:r>
            <a:r>
              <a:rPr lang="fr-CA" dirty="0">
                <a:latin typeface="Impact" panose="020B0806030902050204" pitchFamily="34" charset="0"/>
              </a:rPr>
              <a:t> </a:t>
            </a:r>
            <a:r>
              <a:rPr lang="fr-CA" dirty="0" err="1">
                <a:latin typeface="Impact" panose="020B0806030902050204" pitchFamily="34" charset="0"/>
              </a:rPr>
              <a:t>giving</a:t>
            </a:r>
            <a:r>
              <a:rPr lang="fr-CA" dirty="0">
                <a:latin typeface="Impact" panose="020B0806030902050204" pitchFamily="34" charset="0"/>
              </a:rPr>
              <a:t> e-feedback?</a:t>
            </a:r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7667718"/>
              </p:ext>
            </p:extLst>
          </p:nvPr>
        </p:nvGraphicFramePr>
        <p:xfrm>
          <a:off x="435589" y="126876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/>
          <p:cNvSpPr/>
          <p:nvPr/>
        </p:nvSpPr>
        <p:spPr>
          <a:xfrm>
            <a:off x="458932" y="5794723"/>
            <a:ext cx="8686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A" sz="600" dirty="0" err="1"/>
              <a:t>Ackerman</a:t>
            </a:r>
            <a:r>
              <a:rPr lang="fr-CA" sz="600" dirty="0"/>
              <a:t>, D. S., &amp; Gross, B. L. (2010). </a:t>
            </a:r>
            <a:r>
              <a:rPr lang="en-US" sz="600" dirty="0"/>
              <a:t>Instructor feedback: How much do students really want? </a:t>
            </a:r>
            <a:r>
              <a:rPr lang="en-CA" sz="600" i="1" dirty="0"/>
              <a:t>Journal of Marketing Education, 32</a:t>
            </a:r>
            <a:r>
              <a:rPr lang="en-CA" sz="600" dirty="0"/>
              <a:t>(2), 172-181.</a:t>
            </a:r>
            <a:endParaRPr lang="fr-CA" sz="600" dirty="0"/>
          </a:p>
          <a:p>
            <a:r>
              <a:rPr lang="en-CA" sz="600" dirty="0" err="1"/>
              <a:t>Arbaugh</a:t>
            </a:r>
            <a:r>
              <a:rPr lang="en-CA" sz="600" dirty="0"/>
              <a:t>, J. B., Cleveland-Innes, M., Diaz, S. R., Garrison, D. R., Ice, P., Richardson, J. C., &amp; Swan, K. P. (2008). Developing a community of inquiry instrument: Testing a measure of the community of inquiry framework using a multi-institutional sample. </a:t>
            </a:r>
            <a:r>
              <a:rPr lang="fr-CA" sz="600" i="1" dirty="0"/>
              <a:t>The Internet and </a:t>
            </a:r>
            <a:r>
              <a:rPr lang="fr-CA" sz="600" i="1" dirty="0" err="1"/>
              <a:t>Higher</a:t>
            </a:r>
            <a:r>
              <a:rPr lang="fr-CA" sz="600" i="1" dirty="0"/>
              <a:t> </a:t>
            </a:r>
            <a:r>
              <a:rPr lang="fr-CA" sz="600" i="1" dirty="0" err="1"/>
              <a:t>Education</a:t>
            </a:r>
            <a:r>
              <a:rPr lang="fr-CA" sz="600" dirty="0"/>
              <a:t>, </a:t>
            </a:r>
            <a:r>
              <a:rPr lang="fr-CA" sz="600" i="1" dirty="0"/>
              <a:t>11</a:t>
            </a:r>
            <a:r>
              <a:rPr lang="fr-CA" sz="600" dirty="0"/>
              <a:t>(3), 133-136.</a:t>
            </a:r>
          </a:p>
          <a:p>
            <a:r>
              <a:rPr lang="en-CA" sz="600" dirty="0"/>
              <a:t>Ford, S. (2015). </a:t>
            </a:r>
            <a:r>
              <a:rPr lang="en-CA" sz="600" i="1" dirty="0"/>
              <a:t>The Effects of Written and Video/Audio Communication on Learners’ Perceived Feelings of Connectedness, Course Satisfaction, Participation, and Achievement in an Online Community College Algebra Course.</a:t>
            </a:r>
            <a:r>
              <a:rPr lang="en-CA" sz="600" dirty="0"/>
              <a:t> Texas Tech University. </a:t>
            </a:r>
          </a:p>
          <a:p>
            <a:r>
              <a:rPr lang="en-CA" sz="600" dirty="0"/>
              <a:t>Ice, P., Curtis, R., Phillips, P., &amp; Wells, J. (2007). Using Asynchronous Audio Feedback to Enhance Teaching Presence and Students' Sense of Community. </a:t>
            </a:r>
            <a:r>
              <a:rPr lang="en-CA" sz="600" i="1" dirty="0"/>
              <a:t>Journal of Asynchronous Learning Networks, 11</a:t>
            </a:r>
            <a:r>
              <a:rPr lang="en-CA" sz="600" dirty="0"/>
              <a:t>(2), 3-25. 	</a:t>
            </a:r>
            <a:endParaRPr lang="fr-CA" sz="600" dirty="0"/>
          </a:p>
          <a:p>
            <a:r>
              <a:rPr lang="en-CA" sz="600" dirty="0"/>
              <a:t>Johnson, G. M., &amp; Cooke, A. (2016). Self-regulation of learning and preference for written versus audio-recorded feedback by distance education students. </a:t>
            </a:r>
            <a:r>
              <a:rPr lang="en-CA" sz="600" i="1" dirty="0"/>
              <a:t>Distance Education, 37</a:t>
            </a:r>
            <a:r>
              <a:rPr lang="en-CA" sz="600" dirty="0"/>
              <a:t>(1), 107-120. </a:t>
            </a:r>
          </a:p>
          <a:p>
            <a:r>
              <a:rPr lang="en-CA" sz="600" dirty="0"/>
              <a:t>Macgregor, G., </a:t>
            </a:r>
            <a:r>
              <a:rPr lang="en-CA" sz="600" dirty="0" err="1"/>
              <a:t>Spiers</a:t>
            </a:r>
            <a:r>
              <a:rPr lang="en-CA" sz="600" dirty="0"/>
              <a:t>, A., &amp; Taylor, C. (2011). </a:t>
            </a:r>
            <a:r>
              <a:rPr lang="en-US" sz="600" dirty="0"/>
              <a:t>Exploratory evaluation of audio email technology in formative assessment feedback. </a:t>
            </a:r>
            <a:r>
              <a:rPr lang="en-US" sz="600" i="1" dirty="0"/>
              <a:t>Research in Learning Technology, 19</a:t>
            </a:r>
            <a:r>
              <a:rPr lang="en-US" sz="600" dirty="0"/>
              <a:t>(1), 39-59.</a:t>
            </a:r>
            <a:endParaRPr lang="fr-CA" sz="600" dirty="0"/>
          </a:p>
          <a:p>
            <a:r>
              <a:rPr lang="en-GB" sz="600" dirty="0" err="1"/>
              <a:t>Mathisen</a:t>
            </a:r>
            <a:r>
              <a:rPr lang="en-GB" sz="600" dirty="0"/>
              <a:t>, P. (2012). Video feedback in higher education, - A contribution to improving the quality of written feedback. </a:t>
            </a:r>
            <a:r>
              <a:rPr lang="en-GB" sz="600" i="1" dirty="0"/>
              <a:t>Nordic Journal of Digital Literacy, 7</a:t>
            </a:r>
            <a:r>
              <a:rPr lang="en-GB" sz="600" dirty="0"/>
              <a:t>(2),</a:t>
            </a:r>
            <a:r>
              <a:rPr lang="en-GB" sz="600" i="1" dirty="0"/>
              <a:t> 93-117.</a:t>
            </a:r>
            <a:endParaRPr lang="fr-CA" sz="600" dirty="0"/>
          </a:p>
          <a:p>
            <a:r>
              <a:rPr lang="fr-CA" sz="600" dirty="0"/>
              <a:t>Roberge, J. (2008). </a:t>
            </a:r>
            <a:r>
              <a:rPr lang="fr-CA" sz="600" i="1" dirty="0"/>
              <a:t>Rendre plus efficace la correction des rédactions</a:t>
            </a:r>
            <a:r>
              <a:rPr lang="fr-CA" sz="600" dirty="0"/>
              <a:t>. Rapport de recherche PAREA. Montréal, QC : Cégep André-</a:t>
            </a:r>
            <a:r>
              <a:rPr lang="fr-CA" sz="600" dirty="0" err="1"/>
              <a:t>Laurendeau</a:t>
            </a:r>
            <a:r>
              <a:rPr lang="fr-CA" sz="600" dirty="0"/>
              <a:t>.</a:t>
            </a:r>
          </a:p>
          <a:p>
            <a:r>
              <a:rPr lang="en-CA" sz="600" dirty="0"/>
              <a:t>Wade, N. N. (2016). </a:t>
            </a:r>
            <a:r>
              <a:rPr lang="en-CA" sz="600" i="1" dirty="0"/>
              <a:t>The Face Of Feedback: Exploring The Use Of Asynchronous Video To Deliver Instructor Feedback In Multidisciplinary Online Courses.</a:t>
            </a:r>
            <a:r>
              <a:rPr lang="en-CA" sz="600" dirty="0"/>
              <a:t> (Doctoral dissertation), Wayne State University. </a:t>
            </a:r>
            <a:endParaRPr lang="fr-CA" sz="600" dirty="0"/>
          </a:p>
        </p:txBody>
      </p:sp>
    </p:spTree>
    <p:extLst>
      <p:ext uri="{BB962C8B-B14F-4D97-AF65-F5344CB8AC3E}">
        <p14:creationId xmlns:p14="http://schemas.microsoft.com/office/powerpoint/2010/main" val="2294310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62173" y="332656"/>
            <a:ext cx="8613662" cy="5976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CA" dirty="0"/>
          </a:p>
        </p:txBody>
      </p:sp>
      <p:grpSp>
        <p:nvGrpSpPr>
          <p:cNvPr id="32" name="Groupe 31"/>
          <p:cNvGrpSpPr/>
          <p:nvPr/>
        </p:nvGrpSpPr>
        <p:grpSpPr>
          <a:xfrm>
            <a:off x="6107292" y="3746886"/>
            <a:ext cx="2465180" cy="1133672"/>
            <a:chOff x="5077199" y="2732386"/>
            <a:chExt cx="2497786" cy="1148667"/>
          </a:xfrm>
        </p:grpSpPr>
        <p:grpSp>
          <p:nvGrpSpPr>
            <p:cNvPr id="5" name="Groupe 4"/>
            <p:cNvGrpSpPr/>
            <p:nvPr/>
          </p:nvGrpSpPr>
          <p:grpSpPr>
            <a:xfrm>
              <a:off x="5493205" y="2745187"/>
              <a:ext cx="1471552" cy="360000"/>
              <a:chOff x="3477606" y="2014420"/>
              <a:chExt cx="1471552" cy="360000"/>
            </a:xfrm>
            <a:solidFill>
              <a:srgbClr val="196499"/>
            </a:solidFill>
          </p:grpSpPr>
          <p:sp>
            <p:nvSpPr>
              <p:cNvPr id="21" name="Forme libre 20"/>
              <p:cNvSpPr>
                <a:spLocks noChangeAspect="1"/>
              </p:cNvSpPr>
              <p:nvPr/>
            </p:nvSpPr>
            <p:spPr>
              <a:xfrm>
                <a:off x="4118143" y="2014420"/>
                <a:ext cx="142389" cy="360000"/>
              </a:xfrm>
              <a:custGeom>
                <a:avLst/>
                <a:gdLst>
                  <a:gd name="connsiteX0" fmla="*/ 358466 w 2273072"/>
                  <a:gd name="connsiteY0" fmla="*/ 1123786 h 5746992"/>
                  <a:gd name="connsiteX1" fmla="*/ 1913262 w 2273072"/>
                  <a:gd name="connsiteY1" fmla="*/ 1123786 h 5746992"/>
                  <a:gd name="connsiteX2" fmla="*/ 2241292 w 2273072"/>
                  <a:gd name="connsiteY2" fmla="*/ 1341220 h 5746992"/>
                  <a:gd name="connsiteX3" fmla="*/ 2254052 w 2273072"/>
                  <a:gd name="connsiteY3" fmla="*/ 1382323 h 5746992"/>
                  <a:gd name="connsiteX4" fmla="*/ 2256614 w 2273072"/>
                  <a:gd name="connsiteY4" fmla="*/ 1386124 h 5746992"/>
                  <a:gd name="connsiteX5" fmla="*/ 2273072 w 2273072"/>
                  <a:gd name="connsiteY5" fmla="*/ 1467642 h 5746992"/>
                  <a:gd name="connsiteX6" fmla="*/ 2273072 w 2273072"/>
                  <a:gd name="connsiteY6" fmla="*/ 3726154 h 5746992"/>
                  <a:gd name="connsiteX7" fmla="*/ 2063646 w 2273072"/>
                  <a:gd name="connsiteY7" fmla="*/ 3935580 h 5746992"/>
                  <a:gd name="connsiteX8" fmla="*/ 1854220 w 2273072"/>
                  <a:gd name="connsiteY8" fmla="*/ 3726154 h 5746992"/>
                  <a:gd name="connsiteX9" fmla="*/ 1854220 w 2273072"/>
                  <a:gd name="connsiteY9" fmla="*/ 1899197 h 5746992"/>
                  <a:gd name="connsiteX10" fmla="*/ 1791720 w 2273072"/>
                  <a:gd name="connsiteY10" fmla="*/ 1899197 h 5746992"/>
                  <a:gd name="connsiteX11" fmla="*/ 1791720 w 2273072"/>
                  <a:gd name="connsiteY11" fmla="*/ 3281635 h 5746992"/>
                  <a:gd name="connsiteX12" fmla="*/ 1797101 w 2273072"/>
                  <a:gd name="connsiteY12" fmla="*/ 3335013 h 5746992"/>
                  <a:gd name="connsiteX13" fmla="*/ 1797101 w 2273072"/>
                  <a:gd name="connsiteY13" fmla="*/ 5481607 h 5746992"/>
                  <a:gd name="connsiteX14" fmla="*/ 1531716 w 2273072"/>
                  <a:gd name="connsiteY14" fmla="*/ 5746992 h 5746992"/>
                  <a:gd name="connsiteX15" fmla="*/ 1266331 w 2273072"/>
                  <a:gd name="connsiteY15" fmla="*/ 5481607 h 5746992"/>
                  <a:gd name="connsiteX16" fmla="*/ 1266331 w 2273072"/>
                  <a:gd name="connsiteY16" fmla="*/ 3640214 h 5746992"/>
                  <a:gd name="connsiteX17" fmla="*/ 1012910 w 2273072"/>
                  <a:gd name="connsiteY17" fmla="*/ 3640214 h 5746992"/>
                  <a:gd name="connsiteX18" fmla="*/ 1012910 w 2273072"/>
                  <a:gd name="connsiteY18" fmla="*/ 5481607 h 5746992"/>
                  <a:gd name="connsiteX19" fmla="*/ 747525 w 2273072"/>
                  <a:gd name="connsiteY19" fmla="*/ 5746992 h 5746992"/>
                  <a:gd name="connsiteX20" fmla="*/ 482140 w 2273072"/>
                  <a:gd name="connsiteY20" fmla="*/ 5481607 h 5746992"/>
                  <a:gd name="connsiteX21" fmla="*/ 482140 w 2273072"/>
                  <a:gd name="connsiteY21" fmla="*/ 3442740 h 5746992"/>
                  <a:gd name="connsiteX22" fmla="*/ 480008 w 2273072"/>
                  <a:gd name="connsiteY22" fmla="*/ 3421591 h 5746992"/>
                  <a:gd name="connsiteX23" fmla="*/ 480008 w 2273072"/>
                  <a:gd name="connsiteY23" fmla="*/ 1899197 h 5746992"/>
                  <a:gd name="connsiteX24" fmla="*/ 418852 w 2273072"/>
                  <a:gd name="connsiteY24" fmla="*/ 1899197 h 5746992"/>
                  <a:gd name="connsiteX25" fmla="*/ 418852 w 2273072"/>
                  <a:gd name="connsiteY25" fmla="*/ 3726154 h 5746992"/>
                  <a:gd name="connsiteX26" fmla="*/ 209426 w 2273072"/>
                  <a:gd name="connsiteY26" fmla="*/ 3935580 h 5746992"/>
                  <a:gd name="connsiteX27" fmla="*/ 0 w 2273072"/>
                  <a:gd name="connsiteY27" fmla="*/ 3726154 h 5746992"/>
                  <a:gd name="connsiteX28" fmla="*/ 0 w 2273072"/>
                  <a:gd name="connsiteY28" fmla="*/ 1467642 h 5746992"/>
                  <a:gd name="connsiteX29" fmla="*/ 16458 w 2273072"/>
                  <a:gd name="connsiteY29" fmla="*/ 1386124 h 5746992"/>
                  <a:gd name="connsiteX30" fmla="*/ 16530 w 2273072"/>
                  <a:gd name="connsiteY30" fmla="*/ 1386017 h 5746992"/>
                  <a:gd name="connsiteX31" fmla="*/ 30436 w 2273072"/>
                  <a:gd name="connsiteY31" fmla="*/ 1341220 h 5746992"/>
                  <a:gd name="connsiteX32" fmla="*/ 358466 w 2273072"/>
                  <a:gd name="connsiteY32" fmla="*/ 1123786 h 5746992"/>
                  <a:gd name="connsiteX33" fmla="*/ 1135864 w 2273072"/>
                  <a:gd name="connsiteY33" fmla="*/ 0 h 5746992"/>
                  <a:gd name="connsiteX34" fmla="*/ 1664316 w 2273072"/>
                  <a:gd name="connsiteY34" fmla="*/ 528452 h 5746992"/>
                  <a:gd name="connsiteX35" fmla="*/ 1135864 w 2273072"/>
                  <a:gd name="connsiteY35" fmla="*/ 1056904 h 5746992"/>
                  <a:gd name="connsiteX36" fmla="*/ 607412 w 2273072"/>
                  <a:gd name="connsiteY36" fmla="*/ 528452 h 5746992"/>
                  <a:gd name="connsiteX37" fmla="*/ 1135864 w 2273072"/>
                  <a:gd name="connsiteY37" fmla="*/ 0 h 5746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273072" h="5746992">
                    <a:moveTo>
                      <a:pt x="358466" y="1123786"/>
                    </a:moveTo>
                    <a:lnTo>
                      <a:pt x="1913262" y="1123786"/>
                    </a:lnTo>
                    <a:cubicBezTo>
                      <a:pt x="2060725" y="1123786"/>
                      <a:pt x="2187247" y="1213443"/>
                      <a:pt x="2241292" y="1341220"/>
                    </a:cubicBezTo>
                    <a:lnTo>
                      <a:pt x="2254052" y="1382323"/>
                    </a:lnTo>
                    <a:lnTo>
                      <a:pt x="2256614" y="1386124"/>
                    </a:lnTo>
                    <a:cubicBezTo>
                      <a:pt x="2267212" y="1411180"/>
                      <a:pt x="2273072" y="1438726"/>
                      <a:pt x="2273072" y="1467642"/>
                    </a:cubicBezTo>
                    <a:lnTo>
                      <a:pt x="2273072" y="3726154"/>
                    </a:lnTo>
                    <a:cubicBezTo>
                      <a:pt x="2273072" y="3841817"/>
                      <a:pt x="2179309" y="3935580"/>
                      <a:pt x="2063646" y="3935580"/>
                    </a:cubicBezTo>
                    <a:cubicBezTo>
                      <a:pt x="1947983" y="3935580"/>
                      <a:pt x="1854220" y="3841817"/>
                      <a:pt x="1854220" y="3726154"/>
                    </a:cubicBezTo>
                    <a:lnTo>
                      <a:pt x="1854220" y="1899197"/>
                    </a:lnTo>
                    <a:lnTo>
                      <a:pt x="1791720" y="1899197"/>
                    </a:lnTo>
                    <a:lnTo>
                      <a:pt x="1791720" y="3281635"/>
                    </a:lnTo>
                    <a:lnTo>
                      <a:pt x="1797101" y="3335013"/>
                    </a:lnTo>
                    <a:lnTo>
                      <a:pt x="1797101" y="5481607"/>
                    </a:lnTo>
                    <a:cubicBezTo>
                      <a:pt x="1797101" y="5628175"/>
                      <a:pt x="1678284" y="5746992"/>
                      <a:pt x="1531716" y="5746992"/>
                    </a:cubicBezTo>
                    <a:cubicBezTo>
                      <a:pt x="1385148" y="5746992"/>
                      <a:pt x="1266331" y="5628175"/>
                      <a:pt x="1266331" y="5481607"/>
                    </a:cubicBezTo>
                    <a:lnTo>
                      <a:pt x="1266331" y="3640214"/>
                    </a:lnTo>
                    <a:lnTo>
                      <a:pt x="1012910" y="3640214"/>
                    </a:lnTo>
                    <a:lnTo>
                      <a:pt x="1012910" y="5481607"/>
                    </a:lnTo>
                    <a:cubicBezTo>
                      <a:pt x="1012910" y="5628175"/>
                      <a:pt x="894093" y="5746992"/>
                      <a:pt x="747525" y="5746992"/>
                    </a:cubicBezTo>
                    <a:cubicBezTo>
                      <a:pt x="600957" y="5746992"/>
                      <a:pt x="482140" y="5628175"/>
                      <a:pt x="482140" y="5481607"/>
                    </a:cubicBezTo>
                    <a:lnTo>
                      <a:pt x="482140" y="3442740"/>
                    </a:lnTo>
                    <a:lnTo>
                      <a:pt x="480008" y="3421591"/>
                    </a:lnTo>
                    <a:lnTo>
                      <a:pt x="480008" y="1899197"/>
                    </a:lnTo>
                    <a:lnTo>
                      <a:pt x="418852" y="1899197"/>
                    </a:lnTo>
                    <a:lnTo>
                      <a:pt x="418852" y="3726154"/>
                    </a:lnTo>
                    <a:cubicBezTo>
                      <a:pt x="418852" y="3841817"/>
                      <a:pt x="325089" y="3935580"/>
                      <a:pt x="209426" y="3935580"/>
                    </a:cubicBezTo>
                    <a:cubicBezTo>
                      <a:pt x="93763" y="3935580"/>
                      <a:pt x="0" y="3841817"/>
                      <a:pt x="0" y="3726154"/>
                    </a:cubicBezTo>
                    <a:lnTo>
                      <a:pt x="0" y="1467642"/>
                    </a:lnTo>
                    <a:cubicBezTo>
                      <a:pt x="0" y="1438727"/>
                      <a:pt x="5860" y="1411180"/>
                      <a:pt x="16458" y="1386124"/>
                    </a:cubicBezTo>
                    <a:lnTo>
                      <a:pt x="16530" y="1386017"/>
                    </a:lnTo>
                    <a:lnTo>
                      <a:pt x="30436" y="1341220"/>
                    </a:lnTo>
                    <a:cubicBezTo>
                      <a:pt x="84481" y="1213443"/>
                      <a:pt x="211003" y="1123786"/>
                      <a:pt x="358466" y="1123786"/>
                    </a:cubicBezTo>
                    <a:close/>
                    <a:moveTo>
                      <a:pt x="1135864" y="0"/>
                    </a:moveTo>
                    <a:cubicBezTo>
                      <a:pt x="1427720" y="0"/>
                      <a:pt x="1664316" y="236596"/>
                      <a:pt x="1664316" y="528452"/>
                    </a:cubicBezTo>
                    <a:cubicBezTo>
                      <a:pt x="1664316" y="820309"/>
                      <a:pt x="1427720" y="1056904"/>
                      <a:pt x="1135864" y="1056904"/>
                    </a:cubicBezTo>
                    <a:cubicBezTo>
                      <a:pt x="844008" y="1056904"/>
                      <a:pt x="607412" y="820309"/>
                      <a:pt x="607412" y="528452"/>
                    </a:cubicBezTo>
                    <a:cubicBezTo>
                      <a:pt x="607412" y="236596"/>
                      <a:pt x="844008" y="0"/>
                      <a:pt x="113586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fr-CA" dirty="0"/>
              </a:p>
            </p:txBody>
          </p:sp>
          <p:sp>
            <p:nvSpPr>
              <p:cNvPr id="22" name="Forme libre 21"/>
              <p:cNvSpPr>
                <a:spLocks noChangeAspect="1"/>
              </p:cNvSpPr>
              <p:nvPr/>
            </p:nvSpPr>
            <p:spPr>
              <a:xfrm>
                <a:off x="3707148" y="2014420"/>
                <a:ext cx="190478" cy="360000"/>
              </a:xfrm>
              <a:custGeom>
                <a:avLst/>
                <a:gdLst>
                  <a:gd name="connsiteX0" fmla="*/ 1075754 w 3040757"/>
                  <a:gd name="connsiteY0" fmla="*/ 1122956 h 5746992"/>
                  <a:gd name="connsiteX1" fmla="*/ 2006658 w 3040757"/>
                  <a:gd name="connsiteY1" fmla="*/ 1122956 h 5746992"/>
                  <a:gd name="connsiteX2" fmla="*/ 2130205 w 3040757"/>
                  <a:gd name="connsiteY2" fmla="*/ 1204848 h 5746992"/>
                  <a:gd name="connsiteX3" fmla="*/ 2136981 w 3040757"/>
                  <a:gd name="connsiteY3" fmla="*/ 1238408 h 5746992"/>
                  <a:gd name="connsiteX4" fmla="*/ 2168066 w 3040757"/>
                  <a:gd name="connsiteY4" fmla="*/ 1290355 h 5746992"/>
                  <a:gd name="connsiteX5" fmla="*/ 3025041 w 3040757"/>
                  <a:gd name="connsiteY5" fmla="*/ 3379965 h 5746992"/>
                  <a:gd name="connsiteX6" fmla="*/ 2910742 w 3040757"/>
                  <a:gd name="connsiteY6" fmla="*/ 3653194 h 5746992"/>
                  <a:gd name="connsiteX7" fmla="*/ 2637513 w 3040757"/>
                  <a:gd name="connsiteY7" fmla="*/ 3538895 h 5746992"/>
                  <a:gd name="connsiteX8" fmla="*/ 2245881 w 3040757"/>
                  <a:gd name="connsiteY8" fmla="*/ 2583957 h 5746992"/>
                  <a:gd name="connsiteX9" fmla="*/ 2491934 w 3040757"/>
                  <a:gd name="connsiteY9" fmla="*/ 3851787 h 5746992"/>
                  <a:gd name="connsiteX10" fmla="*/ 2191326 w 3040757"/>
                  <a:gd name="connsiteY10" fmla="*/ 3851787 h 5746992"/>
                  <a:gd name="connsiteX11" fmla="*/ 2191326 w 3040757"/>
                  <a:gd name="connsiteY11" fmla="*/ 5481607 h 5746992"/>
                  <a:gd name="connsiteX12" fmla="*/ 1925941 w 3040757"/>
                  <a:gd name="connsiteY12" fmla="*/ 5746992 h 5746992"/>
                  <a:gd name="connsiteX13" fmla="*/ 1660556 w 3040757"/>
                  <a:gd name="connsiteY13" fmla="*/ 5481607 h 5746992"/>
                  <a:gd name="connsiteX14" fmla="*/ 1660556 w 3040757"/>
                  <a:gd name="connsiteY14" fmla="*/ 3851787 h 5746992"/>
                  <a:gd name="connsiteX15" fmla="*/ 1398509 w 3040757"/>
                  <a:gd name="connsiteY15" fmla="*/ 3851787 h 5746992"/>
                  <a:gd name="connsiteX16" fmla="*/ 1398509 w 3040757"/>
                  <a:gd name="connsiteY16" fmla="*/ 5481607 h 5746992"/>
                  <a:gd name="connsiteX17" fmla="*/ 1133124 w 3040757"/>
                  <a:gd name="connsiteY17" fmla="*/ 5746992 h 5746992"/>
                  <a:gd name="connsiteX18" fmla="*/ 867739 w 3040757"/>
                  <a:gd name="connsiteY18" fmla="*/ 5481607 h 5746992"/>
                  <a:gd name="connsiteX19" fmla="*/ 867739 w 3040757"/>
                  <a:gd name="connsiteY19" fmla="*/ 3851787 h 5746992"/>
                  <a:gd name="connsiteX20" fmla="*/ 568243 w 3040757"/>
                  <a:gd name="connsiteY20" fmla="*/ 3851787 h 5746992"/>
                  <a:gd name="connsiteX21" fmla="*/ 817853 w 3040757"/>
                  <a:gd name="connsiteY21" fmla="*/ 2565633 h 5746992"/>
                  <a:gd name="connsiteX22" fmla="*/ 402104 w 3040757"/>
                  <a:gd name="connsiteY22" fmla="*/ 3540033 h 5746992"/>
                  <a:gd name="connsiteX23" fmla="*/ 127291 w 3040757"/>
                  <a:gd name="connsiteY23" fmla="*/ 3650471 h 5746992"/>
                  <a:gd name="connsiteX24" fmla="*/ 16854 w 3040757"/>
                  <a:gd name="connsiteY24" fmla="*/ 3375658 h 5746992"/>
                  <a:gd name="connsiteX25" fmla="*/ 903190 w 3040757"/>
                  <a:gd name="connsiteY25" fmla="*/ 1298331 h 5746992"/>
                  <a:gd name="connsiteX26" fmla="*/ 936290 w 3040757"/>
                  <a:gd name="connsiteY26" fmla="*/ 1244745 h 5746992"/>
                  <a:gd name="connsiteX27" fmla="*/ 945842 w 3040757"/>
                  <a:gd name="connsiteY27" fmla="*/ 1236378 h 5746992"/>
                  <a:gd name="connsiteX28" fmla="*/ 952207 w 3040757"/>
                  <a:gd name="connsiteY28" fmla="*/ 1204848 h 5746992"/>
                  <a:gd name="connsiteX29" fmla="*/ 1075754 w 3040757"/>
                  <a:gd name="connsiteY29" fmla="*/ 1122956 h 5746992"/>
                  <a:gd name="connsiteX30" fmla="*/ 1530089 w 3040757"/>
                  <a:gd name="connsiteY30" fmla="*/ 0 h 5746992"/>
                  <a:gd name="connsiteX31" fmla="*/ 2058541 w 3040757"/>
                  <a:gd name="connsiteY31" fmla="*/ 528452 h 5746992"/>
                  <a:gd name="connsiteX32" fmla="*/ 1530089 w 3040757"/>
                  <a:gd name="connsiteY32" fmla="*/ 1056904 h 5746992"/>
                  <a:gd name="connsiteX33" fmla="*/ 1001637 w 3040757"/>
                  <a:gd name="connsiteY33" fmla="*/ 528452 h 5746992"/>
                  <a:gd name="connsiteX34" fmla="*/ 1530089 w 3040757"/>
                  <a:gd name="connsiteY34" fmla="*/ 0 h 5746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3040757" h="5746992">
                    <a:moveTo>
                      <a:pt x="1075754" y="1122956"/>
                    </a:moveTo>
                    <a:lnTo>
                      <a:pt x="2006658" y="1122956"/>
                    </a:lnTo>
                    <a:cubicBezTo>
                      <a:pt x="2062198" y="1122956"/>
                      <a:pt x="2109850" y="1156723"/>
                      <a:pt x="2130205" y="1204848"/>
                    </a:cubicBezTo>
                    <a:lnTo>
                      <a:pt x="2136981" y="1238408"/>
                    </a:lnTo>
                    <a:lnTo>
                      <a:pt x="2168066" y="1290355"/>
                    </a:lnTo>
                    <a:lnTo>
                      <a:pt x="3025041" y="3379965"/>
                    </a:lnTo>
                    <a:cubicBezTo>
                      <a:pt x="3068928" y="3486978"/>
                      <a:pt x="3017755" y="3609307"/>
                      <a:pt x="2910742" y="3653194"/>
                    </a:cubicBezTo>
                    <a:cubicBezTo>
                      <a:pt x="2803729" y="3697082"/>
                      <a:pt x="2681400" y="3645908"/>
                      <a:pt x="2637513" y="3538895"/>
                    </a:cubicBezTo>
                    <a:lnTo>
                      <a:pt x="2245881" y="2583957"/>
                    </a:lnTo>
                    <a:lnTo>
                      <a:pt x="2491934" y="3851787"/>
                    </a:lnTo>
                    <a:lnTo>
                      <a:pt x="2191326" y="3851787"/>
                    </a:lnTo>
                    <a:lnTo>
                      <a:pt x="2191326" y="5481607"/>
                    </a:lnTo>
                    <a:cubicBezTo>
                      <a:pt x="2191326" y="5628175"/>
                      <a:pt x="2072509" y="5746992"/>
                      <a:pt x="1925941" y="5746992"/>
                    </a:cubicBezTo>
                    <a:cubicBezTo>
                      <a:pt x="1779373" y="5746992"/>
                      <a:pt x="1660556" y="5628175"/>
                      <a:pt x="1660556" y="5481607"/>
                    </a:cubicBezTo>
                    <a:lnTo>
                      <a:pt x="1660556" y="3851787"/>
                    </a:lnTo>
                    <a:lnTo>
                      <a:pt x="1398509" y="3851787"/>
                    </a:lnTo>
                    <a:lnTo>
                      <a:pt x="1398509" y="5481607"/>
                    </a:lnTo>
                    <a:cubicBezTo>
                      <a:pt x="1398509" y="5628175"/>
                      <a:pt x="1279692" y="5746992"/>
                      <a:pt x="1133124" y="5746992"/>
                    </a:cubicBezTo>
                    <a:cubicBezTo>
                      <a:pt x="986556" y="5746992"/>
                      <a:pt x="867739" y="5628175"/>
                      <a:pt x="867739" y="5481607"/>
                    </a:cubicBezTo>
                    <a:lnTo>
                      <a:pt x="867739" y="3851787"/>
                    </a:lnTo>
                    <a:lnTo>
                      <a:pt x="568243" y="3851787"/>
                    </a:lnTo>
                    <a:lnTo>
                      <a:pt x="817853" y="2565633"/>
                    </a:lnTo>
                    <a:lnTo>
                      <a:pt x="402104" y="3540033"/>
                    </a:lnTo>
                    <a:cubicBezTo>
                      <a:pt x="356713" y="3646417"/>
                      <a:pt x="233676" y="3695862"/>
                      <a:pt x="127291" y="3650471"/>
                    </a:cubicBezTo>
                    <a:cubicBezTo>
                      <a:pt x="20907" y="3605080"/>
                      <a:pt x="-28537" y="3482042"/>
                      <a:pt x="16854" y="3375658"/>
                    </a:cubicBezTo>
                    <a:lnTo>
                      <a:pt x="903190" y="1298331"/>
                    </a:lnTo>
                    <a:cubicBezTo>
                      <a:pt x="911701" y="1278384"/>
                      <a:pt x="922941" y="1260439"/>
                      <a:pt x="936290" y="1244745"/>
                    </a:cubicBezTo>
                    <a:lnTo>
                      <a:pt x="945842" y="1236378"/>
                    </a:lnTo>
                    <a:lnTo>
                      <a:pt x="952207" y="1204848"/>
                    </a:lnTo>
                    <a:cubicBezTo>
                      <a:pt x="972562" y="1156723"/>
                      <a:pt x="1020215" y="1122956"/>
                      <a:pt x="1075754" y="1122956"/>
                    </a:cubicBezTo>
                    <a:close/>
                    <a:moveTo>
                      <a:pt x="1530089" y="0"/>
                    </a:moveTo>
                    <a:cubicBezTo>
                      <a:pt x="1821945" y="0"/>
                      <a:pt x="2058541" y="236596"/>
                      <a:pt x="2058541" y="528452"/>
                    </a:cubicBezTo>
                    <a:cubicBezTo>
                      <a:pt x="2058541" y="820308"/>
                      <a:pt x="1821945" y="1056904"/>
                      <a:pt x="1530089" y="1056904"/>
                    </a:cubicBezTo>
                    <a:cubicBezTo>
                      <a:pt x="1238233" y="1056904"/>
                      <a:pt x="1001637" y="820308"/>
                      <a:pt x="1001637" y="528452"/>
                    </a:cubicBezTo>
                    <a:cubicBezTo>
                      <a:pt x="1001637" y="236596"/>
                      <a:pt x="1238233" y="0"/>
                      <a:pt x="153008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fr-CA" dirty="0"/>
              </a:p>
            </p:txBody>
          </p:sp>
          <p:sp>
            <p:nvSpPr>
              <p:cNvPr id="23" name="Forme libre 22"/>
              <p:cNvSpPr>
                <a:spLocks noChangeAspect="1"/>
              </p:cNvSpPr>
              <p:nvPr/>
            </p:nvSpPr>
            <p:spPr>
              <a:xfrm>
                <a:off x="3477606" y="2014420"/>
                <a:ext cx="190478" cy="360000"/>
              </a:xfrm>
              <a:custGeom>
                <a:avLst/>
                <a:gdLst>
                  <a:gd name="connsiteX0" fmla="*/ 1075754 w 3040757"/>
                  <a:gd name="connsiteY0" fmla="*/ 1122956 h 5746992"/>
                  <a:gd name="connsiteX1" fmla="*/ 2006658 w 3040757"/>
                  <a:gd name="connsiteY1" fmla="*/ 1122956 h 5746992"/>
                  <a:gd name="connsiteX2" fmla="*/ 2130205 w 3040757"/>
                  <a:gd name="connsiteY2" fmla="*/ 1204848 h 5746992"/>
                  <a:gd name="connsiteX3" fmla="*/ 2136981 w 3040757"/>
                  <a:gd name="connsiteY3" fmla="*/ 1238408 h 5746992"/>
                  <a:gd name="connsiteX4" fmla="*/ 2168066 w 3040757"/>
                  <a:gd name="connsiteY4" fmla="*/ 1290355 h 5746992"/>
                  <a:gd name="connsiteX5" fmla="*/ 3025041 w 3040757"/>
                  <a:gd name="connsiteY5" fmla="*/ 3379965 h 5746992"/>
                  <a:gd name="connsiteX6" fmla="*/ 2910742 w 3040757"/>
                  <a:gd name="connsiteY6" fmla="*/ 3653194 h 5746992"/>
                  <a:gd name="connsiteX7" fmla="*/ 2637513 w 3040757"/>
                  <a:gd name="connsiteY7" fmla="*/ 3538895 h 5746992"/>
                  <a:gd name="connsiteX8" fmla="*/ 2245881 w 3040757"/>
                  <a:gd name="connsiteY8" fmla="*/ 2583957 h 5746992"/>
                  <a:gd name="connsiteX9" fmla="*/ 2491934 w 3040757"/>
                  <a:gd name="connsiteY9" fmla="*/ 3851787 h 5746992"/>
                  <a:gd name="connsiteX10" fmla="*/ 2191326 w 3040757"/>
                  <a:gd name="connsiteY10" fmla="*/ 3851787 h 5746992"/>
                  <a:gd name="connsiteX11" fmla="*/ 2191326 w 3040757"/>
                  <a:gd name="connsiteY11" fmla="*/ 5481607 h 5746992"/>
                  <a:gd name="connsiteX12" fmla="*/ 1925941 w 3040757"/>
                  <a:gd name="connsiteY12" fmla="*/ 5746992 h 5746992"/>
                  <a:gd name="connsiteX13" fmla="*/ 1660556 w 3040757"/>
                  <a:gd name="connsiteY13" fmla="*/ 5481607 h 5746992"/>
                  <a:gd name="connsiteX14" fmla="*/ 1660556 w 3040757"/>
                  <a:gd name="connsiteY14" fmla="*/ 3851787 h 5746992"/>
                  <a:gd name="connsiteX15" fmla="*/ 1398509 w 3040757"/>
                  <a:gd name="connsiteY15" fmla="*/ 3851787 h 5746992"/>
                  <a:gd name="connsiteX16" fmla="*/ 1398509 w 3040757"/>
                  <a:gd name="connsiteY16" fmla="*/ 5481607 h 5746992"/>
                  <a:gd name="connsiteX17" fmla="*/ 1133124 w 3040757"/>
                  <a:gd name="connsiteY17" fmla="*/ 5746992 h 5746992"/>
                  <a:gd name="connsiteX18" fmla="*/ 867739 w 3040757"/>
                  <a:gd name="connsiteY18" fmla="*/ 5481607 h 5746992"/>
                  <a:gd name="connsiteX19" fmla="*/ 867739 w 3040757"/>
                  <a:gd name="connsiteY19" fmla="*/ 3851787 h 5746992"/>
                  <a:gd name="connsiteX20" fmla="*/ 568243 w 3040757"/>
                  <a:gd name="connsiteY20" fmla="*/ 3851787 h 5746992"/>
                  <a:gd name="connsiteX21" fmla="*/ 817853 w 3040757"/>
                  <a:gd name="connsiteY21" fmla="*/ 2565633 h 5746992"/>
                  <a:gd name="connsiteX22" fmla="*/ 402104 w 3040757"/>
                  <a:gd name="connsiteY22" fmla="*/ 3540033 h 5746992"/>
                  <a:gd name="connsiteX23" fmla="*/ 127291 w 3040757"/>
                  <a:gd name="connsiteY23" fmla="*/ 3650471 h 5746992"/>
                  <a:gd name="connsiteX24" fmla="*/ 16854 w 3040757"/>
                  <a:gd name="connsiteY24" fmla="*/ 3375658 h 5746992"/>
                  <a:gd name="connsiteX25" fmla="*/ 903190 w 3040757"/>
                  <a:gd name="connsiteY25" fmla="*/ 1298331 h 5746992"/>
                  <a:gd name="connsiteX26" fmla="*/ 936290 w 3040757"/>
                  <a:gd name="connsiteY26" fmla="*/ 1244745 h 5746992"/>
                  <a:gd name="connsiteX27" fmla="*/ 945842 w 3040757"/>
                  <a:gd name="connsiteY27" fmla="*/ 1236378 h 5746992"/>
                  <a:gd name="connsiteX28" fmla="*/ 952207 w 3040757"/>
                  <a:gd name="connsiteY28" fmla="*/ 1204848 h 5746992"/>
                  <a:gd name="connsiteX29" fmla="*/ 1075754 w 3040757"/>
                  <a:gd name="connsiteY29" fmla="*/ 1122956 h 5746992"/>
                  <a:gd name="connsiteX30" fmla="*/ 1530089 w 3040757"/>
                  <a:gd name="connsiteY30" fmla="*/ 0 h 5746992"/>
                  <a:gd name="connsiteX31" fmla="*/ 2058541 w 3040757"/>
                  <a:gd name="connsiteY31" fmla="*/ 528452 h 5746992"/>
                  <a:gd name="connsiteX32" fmla="*/ 1530089 w 3040757"/>
                  <a:gd name="connsiteY32" fmla="*/ 1056904 h 5746992"/>
                  <a:gd name="connsiteX33" fmla="*/ 1001637 w 3040757"/>
                  <a:gd name="connsiteY33" fmla="*/ 528452 h 5746992"/>
                  <a:gd name="connsiteX34" fmla="*/ 1530089 w 3040757"/>
                  <a:gd name="connsiteY34" fmla="*/ 0 h 5746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3040757" h="5746992">
                    <a:moveTo>
                      <a:pt x="1075754" y="1122956"/>
                    </a:moveTo>
                    <a:lnTo>
                      <a:pt x="2006658" y="1122956"/>
                    </a:lnTo>
                    <a:cubicBezTo>
                      <a:pt x="2062198" y="1122956"/>
                      <a:pt x="2109850" y="1156723"/>
                      <a:pt x="2130205" y="1204848"/>
                    </a:cubicBezTo>
                    <a:lnTo>
                      <a:pt x="2136981" y="1238408"/>
                    </a:lnTo>
                    <a:lnTo>
                      <a:pt x="2168066" y="1290355"/>
                    </a:lnTo>
                    <a:lnTo>
                      <a:pt x="3025041" y="3379965"/>
                    </a:lnTo>
                    <a:cubicBezTo>
                      <a:pt x="3068928" y="3486978"/>
                      <a:pt x="3017755" y="3609307"/>
                      <a:pt x="2910742" y="3653194"/>
                    </a:cubicBezTo>
                    <a:cubicBezTo>
                      <a:pt x="2803729" y="3697082"/>
                      <a:pt x="2681400" y="3645908"/>
                      <a:pt x="2637513" y="3538895"/>
                    </a:cubicBezTo>
                    <a:lnTo>
                      <a:pt x="2245881" y="2583957"/>
                    </a:lnTo>
                    <a:lnTo>
                      <a:pt x="2491934" y="3851787"/>
                    </a:lnTo>
                    <a:lnTo>
                      <a:pt x="2191326" y="3851787"/>
                    </a:lnTo>
                    <a:lnTo>
                      <a:pt x="2191326" y="5481607"/>
                    </a:lnTo>
                    <a:cubicBezTo>
                      <a:pt x="2191326" y="5628175"/>
                      <a:pt x="2072509" y="5746992"/>
                      <a:pt x="1925941" y="5746992"/>
                    </a:cubicBezTo>
                    <a:cubicBezTo>
                      <a:pt x="1779373" y="5746992"/>
                      <a:pt x="1660556" y="5628175"/>
                      <a:pt x="1660556" y="5481607"/>
                    </a:cubicBezTo>
                    <a:lnTo>
                      <a:pt x="1660556" y="3851787"/>
                    </a:lnTo>
                    <a:lnTo>
                      <a:pt x="1398509" y="3851787"/>
                    </a:lnTo>
                    <a:lnTo>
                      <a:pt x="1398509" y="5481607"/>
                    </a:lnTo>
                    <a:cubicBezTo>
                      <a:pt x="1398509" y="5628175"/>
                      <a:pt x="1279692" y="5746992"/>
                      <a:pt x="1133124" y="5746992"/>
                    </a:cubicBezTo>
                    <a:cubicBezTo>
                      <a:pt x="986556" y="5746992"/>
                      <a:pt x="867739" y="5628175"/>
                      <a:pt x="867739" y="5481607"/>
                    </a:cubicBezTo>
                    <a:lnTo>
                      <a:pt x="867739" y="3851787"/>
                    </a:lnTo>
                    <a:lnTo>
                      <a:pt x="568243" y="3851787"/>
                    </a:lnTo>
                    <a:lnTo>
                      <a:pt x="817853" y="2565633"/>
                    </a:lnTo>
                    <a:lnTo>
                      <a:pt x="402104" y="3540033"/>
                    </a:lnTo>
                    <a:cubicBezTo>
                      <a:pt x="356713" y="3646417"/>
                      <a:pt x="233676" y="3695862"/>
                      <a:pt x="127291" y="3650471"/>
                    </a:cubicBezTo>
                    <a:cubicBezTo>
                      <a:pt x="20907" y="3605080"/>
                      <a:pt x="-28537" y="3482042"/>
                      <a:pt x="16854" y="3375658"/>
                    </a:cubicBezTo>
                    <a:lnTo>
                      <a:pt x="903190" y="1298331"/>
                    </a:lnTo>
                    <a:cubicBezTo>
                      <a:pt x="911701" y="1278384"/>
                      <a:pt x="922941" y="1260439"/>
                      <a:pt x="936290" y="1244745"/>
                    </a:cubicBezTo>
                    <a:lnTo>
                      <a:pt x="945842" y="1236378"/>
                    </a:lnTo>
                    <a:lnTo>
                      <a:pt x="952207" y="1204848"/>
                    </a:lnTo>
                    <a:cubicBezTo>
                      <a:pt x="972562" y="1156723"/>
                      <a:pt x="1020215" y="1122956"/>
                      <a:pt x="1075754" y="1122956"/>
                    </a:cubicBezTo>
                    <a:close/>
                    <a:moveTo>
                      <a:pt x="1530089" y="0"/>
                    </a:moveTo>
                    <a:cubicBezTo>
                      <a:pt x="1821945" y="0"/>
                      <a:pt x="2058541" y="236596"/>
                      <a:pt x="2058541" y="528452"/>
                    </a:cubicBezTo>
                    <a:cubicBezTo>
                      <a:pt x="2058541" y="820308"/>
                      <a:pt x="1821945" y="1056904"/>
                      <a:pt x="1530089" y="1056904"/>
                    </a:cubicBezTo>
                    <a:cubicBezTo>
                      <a:pt x="1238233" y="1056904"/>
                      <a:pt x="1001637" y="820308"/>
                      <a:pt x="1001637" y="528452"/>
                    </a:cubicBezTo>
                    <a:cubicBezTo>
                      <a:pt x="1001637" y="236596"/>
                      <a:pt x="1238233" y="0"/>
                      <a:pt x="153008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fr-CA" dirty="0"/>
              </a:p>
            </p:txBody>
          </p:sp>
          <p:sp>
            <p:nvSpPr>
              <p:cNvPr id="24" name="Forme libre 23"/>
              <p:cNvSpPr>
                <a:spLocks noChangeAspect="1"/>
              </p:cNvSpPr>
              <p:nvPr/>
            </p:nvSpPr>
            <p:spPr>
              <a:xfrm>
                <a:off x="4299596" y="2014420"/>
                <a:ext cx="190478" cy="360000"/>
              </a:xfrm>
              <a:custGeom>
                <a:avLst/>
                <a:gdLst>
                  <a:gd name="connsiteX0" fmla="*/ 1075754 w 3040757"/>
                  <a:gd name="connsiteY0" fmla="*/ 1122956 h 5746992"/>
                  <a:gd name="connsiteX1" fmla="*/ 2006658 w 3040757"/>
                  <a:gd name="connsiteY1" fmla="*/ 1122956 h 5746992"/>
                  <a:gd name="connsiteX2" fmla="*/ 2130205 w 3040757"/>
                  <a:gd name="connsiteY2" fmla="*/ 1204848 h 5746992"/>
                  <a:gd name="connsiteX3" fmla="*/ 2136981 w 3040757"/>
                  <a:gd name="connsiteY3" fmla="*/ 1238408 h 5746992"/>
                  <a:gd name="connsiteX4" fmla="*/ 2168066 w 3040757"/>
                  <a:gd name="connsiteY4" fmla="*/ 1290355 h 5746992"/>
                  <a:gd name="connsiteX5" fmla="*/ 3025041 w 3040757"/>
                  <a:gd name="connsiteY5" fmla="*/ 3379965 h 5746992"/>
                  <a:gd name="connsiteX6" fmla="*/ 2910742 w 3040757"/>
                  <a:gd name="connsiteY6" fmla="*/ 3653194 h 5746992"/>
                  <a:gd name="connsiteX7" fmla="*/ 2637513 w 3040757"/>
                  <a:gd name="connsiteY7" fmla="*/ 3538895 h 5746992"/>
                  <a:gd name="connsiteX8" fmla="*/ 2245881 w 3040757"/>
                  <a:gd name="connsiteY8" fmla="*/ 2583957 h 5746992"/>
                  <a:gd name="connsiteX9" fmla="*/ 2491934 w 3040757"/>
                  <a:gd name="connsiteY9" fmla="*/ 3851787 h 5746992"/>
                  <a:gd name="connsiteX10" fmla="*/ 2191326 w 3040757"/>
                  <a:gd name="connsiteY10" fmla="*/ 3851787 h 5746992"/>
                  <a:gd name="connsiteX11" fmla="*/ 2191326 w 3040757"/>
                  <a:gd name="connsiteY11" fmla="*/ 5481607 h 5746992"/>
                  <a:gd name="connsiteX12" fmla="*/ 1925941 w 3040757"/>
                  <a:gd name="connsiteY12" fmla="*/ 5746992 h 5746992"/>
                  <a:gd name="connsiteX13" fmla="*/ 1660556 w 3040757"/>
                  <a:gd name="connsiteY13" fmla="*/ 5481607 h 5746992"/>
                  <a:gd name="connsiteX14" fmla="*/ 1660556 w 3040757"/>
                  <a:gd name="connsiteY14" fmla="*/ 3851787 h 5746992"/>
                  <a:gd name="connsiteX15" fmla="*/ 1398509 w 3040757"/>
                  <a:gd name="connsiteY15" fmla="*/ 3851787 h 5746992"/>
                  <a:gd name="connsiteX16" fmla="*/ 1398509 w 3040757"/>
                  <a:gd name="connsiteY16" fmla="*/ 5481607 h 5746992"/>
                  <a:gd name="connsiteX17" fmla="*/ 1133124 w 3040757"/>
                  <a:gd name="connsiteY17" fmla="*/ 5746992 h 5746992"/>
                  <a:gd name="connsiteX18" fmla="*/ 867739 w 3040757"/>
                  <a:gd name="connsiteY18" fmla="*/ 5481607 h 5746992"/>
                  <a:gd name="connsiteX19" fmla="*/ 867739 w 3040757"/>
                  <a:gd name="connsiteY19" fmla="*/ 3851787 h 5746992"/>
                  <a:gd name="connsiteX20" fmla="*/ 568243 w 3040757"/>
                  <a:gd name="connsiteY20" fmla="*/ 3851787 h 5746992"/>
                  <a:gd name="connsiteX21" fmla="*/ 817853 w 3040757"/>
                  <a:gd name="connsiteY21" fmla="*/ 2565633 h 5746992"/>
                  <a:gd name="connsiteX22" fmla="*/ 402104 w 3040757"/>
                  <a:gd name="connsiteY22" fmla="*/ 3540033 h 5746992"/>
                  <a:gd name="connsiteX23" fmla="*/ 127291 w 3040757"/>
                  <a:gd name="connsiteY23" fmla="*/ 3650471 h 5746992"/>
                  <a:gd name="connsiteX24" fmla="*/ 16854 w 3040757"/>
                  <a:gd name="connsiteY24" fmla="*/ 3375658 h 5746992"/>
                  <a:gd name="connsiteX25" fmla="*/ 903190 w 3040757"/>
                  <a:gd name="connsiteY25" fmla="*/ 1298331 h 5746992"/>
                  <a:gd name="connsiteX26" fmla="*/ 936290 w 3040757"/>
                  <a:gd name="connsiteY26" fmla="*/ 1244745 h 5746992"/>
                  <a:gd name="connsiteX27" fmla="*/ 945842 w 3040757"/>
                  <a:gd name="connsiteY27" fmla="*/ 1236378 h 5746992"/>
                  <a:gd name="connsiteX28" fmla="*/ 952207 w 3040757"/>
                  <a:gd name="connsiteY28" fmla="*/ 1204848 h 5746992"/>
                  <a:gd name="connsiteX29" fmla="*/ 1075754 w 3040757"/>
                  <a:gd name="connsiteY29" fmla="*/ 1122956 h 5746992"/>
                  <a:gd name="connsiteX30" fmla="*/ 1530089 w 3040757"/>
                  <a:gd name="connsiteY30" fmla="*/ 0 h 5746992"/>
                  <a:gd name="connsiteX31" fmla="*/ 2058541 w 3040757"/>
                  <a:gd name="connsiteY31" fmla="*/ 528452 h 5746992"/>
                  <a:gd name="connsiteX32" fmla="*/ 1530089 w 3040757"/>
                  <a:gd name="connsiteY32" fmla="*/ 1056904 h 5746992"/>
                  <a:gd name="connsiteX33" fmla="*/ 1001637 w 3040757"/>
                  <a:gd name="connsiteY33" fmla="*/ 528452 h 5746992"/>
                  <a:gd name="connsiteX34" fmla="*/ 1530089 w 3040757"/>
                  <a:gd name="connsiteY34" fmla="*/ 0 h 5746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3040757" h="5746992">
                    <a:moveTo>
                      <a:pt x="1075754" y="1122956"/>
                    </a:moveTo>
                    <a:lnTo>
                      <a:pt x="2006658" y="1122956"/>
                    </a:lnTo>
                    <a:cubicBezTo>
                      <a:pt x="2062198" y="1122956"/>
                      <a:pt x="2109850" y="1156723"/>
                      <a:pt x="2130205" y="1204848"/>
                    </a:cubicBezTo>
                    <a:lnTo>
                      <a:pt x="2136981" y="1238408"/>
                    </a:lnTo>
                    <a:lnTo>
                      <a:pt x="2168066" y="1290355"/>
                    </a:lnTo>
                    <a:lnTo>
                      <a:pt x="3025041" y="3379965"/>
                    </a:lnTo>
                    <a:cubicBezTo>
                      <a:pt x="3068928" y="3486978"/>
                      <a:pt x="3017755" y="3609307"/>
                      <a:pt x="2910742" y="3653194"/>
                    </a:cubicBezTo>
                    <a:cubicBezTo>
                      <a:pt x="2803729" y="3697082"/>
                      <a:pt x="2681400" y="3645908"/>
                      <a:pt x="2637513" y="3538895"/>
                    </a:cubicBezTo>
                    <a:lnTo>
                      <a:pt x="2245881" y="2583957"/>
                    </a:lnTo>
                    <a:lnTo>
                      <a:pt x="2491934" y="3851787"/>
                    </a:lnTo>
                    <a:lnTo>
                      <a:pt x="2191326" y="3851787"/>
                    </a:lnTo>
                    <a:lnTo>
                      <a:pt x="2191326" y="5481607"/>
                    </a:lnTo>
                    <a:cubicBezTo>
                      <a:pt x="2191326" y="5628175"/>
                      <a:pt x="2072509" y="5746992"/>
                      <a:pt x="1925941" y="5746992"/>
                    </a:cubicBezTo>
                    <a:cubicBezTo>
                      <a:pt x="1779373" y="5746992"/>
                      <a:pt x="1660556" y="5628175"/>
                      <a:pt x="1660556" y="5481607"/>
                    </a:cubicBezTo>
                    <a:lnTo>
                      <a:pt x="1660556" y="3851787"/>
                    </a:lnTo>
                    <a:lnTo>
                      <a:pt x="1398509" y="3851787"/>
                    </a:lnTo>
                    <a:lnTo>
                      <a:pt x="1398509" y="5481607"/>
                    </a:lnTo>
                    <a:cubicBezTo>
                      <a:pt x="1398509" y="5628175"/>
                      <a:pt x="1279692" y="5746992"/>
                      <a:pt x="1133124" y="5746992"/>
                    </a:cubicBezTo>
                    <a:cubicBezTo>
                      <a:pt x="986556" y="5746992"/>
                      <a:pt x="867739" y="5628175"/>
                      <a:pt x="867739" y="5481607"/>
                    </a:cubicBezTo>
                    <a:lnTo>
                      <a:pt x="867739" y="3851787"/>
                    </a:lnTo>
                    <a:lnTo>
                      <a:pt x="568243" y="3851787"/>
                    </a:lnTo>
                    <a:lnTo>
                      <a:pt x="817853" y="2565633"/>
                    </a:lnTo>
                    <a:lnTo>
                      <a:pt x="402104" y="3540033"/>
                    </a:lnTo>
                    <a:cubicBezTo>
                      <a:pt x="356713" y="3646417"/>
                      <a:pt x="233676" y="3695862"/>
                      <a:pt x="127291" y="3650471"/>
                    </a:cubicBezTo>
                    <a:cubicBezTo>
                      <a:pt x="20907" y="3605080"/>
                      <a:pt x="-28537" y="3482042"/>
                      <a:pt x="16854" y="3375658"/>
                    </a:cubicBezTo>
                    <a:lnTo>
                      <a:pt x="903190" y="1298331"/>
                    </a:lnTo>
                    <a:cubicBezTo>
                      <a:pt x="911701" y="1278384"/>
                      <a:pt x="922941" y="1260439"/>
                      <a:pt x="936290" y="1244745"/>
                    </a:cubicBezTo>
                    <a:lnTo>
                      <a:pt x="945842" y="1236378"/>
                    </a:lnTo>
                    <a:lnTo>
                      <a:pt x="952207" y="1204848"/>
                    </a:lnTo>
                    <a:cubicBezTo>
                      <a:pt x="972562" y="1156723"/>
                      <a:pt x="1020215" y="1122956"/>
                      <a:pt x="1075754" y="1122956"/>
                    </a:cubicBezTo>
                    <a:close/>
                    <a:moveTo>
                      <a:pt x="1530089" y="0"/>
                    </a:moveTo>
                    <a:cubicBezTo>
                      <a:pt x="1821945" y="0"/>
                      <a:pt x="2058541" y="236596"/>
                      <a:pt x="2058541" y="528452"/>
                    </a:cubicBezTo>
                    <a:cubicBezTo>
                      <a:pt x="2058541" y="820308"/>
                      <a:pt x="1821945" y="1056904"/>
                      <a:pt x="1530089" y="1056904"/>
                    </a:cubicBezTo>
                    <a:cubicBezTo>
                      <a:pt x="1238233" y="1056904"/>
                      <a:pt x="1001637" y="820308"/>
                      <a:pt x="1001637" y="528452"/>
                    </a:cubicBezTo>
                    <a:cubicBezTo>
                      <a:pt x="1001637" y="236596"/>
                      <a:pt x="1238233" y="0"/>
                      <a:pt x="153008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fr-CA" dirty="0"/>
              </a:p>
            </p:txBody>
          </p:sp>
          <p:sp>
            <p:nvSpPr>
              <p:cNvPr id="25" name="Forme libre 24"/>
              <p:cNvSpPr>
                <a:spLocks noChangeAspect="1"/>
              </p:cNvSpPr>
              <p:nvPr/>
            </p:nvSpPr>
            <p:spPr>
              <a:xfrm>
                <a:off x="4758680" y="2014420"/>
                <a:ext cx="190478" cy="360000"/>
              </a:xfrm>
              <a:custGeom>
                <a:avLst/>
                <a:gdLst>
                  <a:gd name="connsiteX0" fmla="*/ 1075754 w 3040757"/>
                  <a:gd name="connsiteY0" fmla="*/ 1122956 h 5746992"/>
                  <a:gd name="connsiteX1" fmla="*/ 2006658 w 3040757"/>
                  <a:gd name="connsiteY1" fmla="*/ 1122956 h 5746992"/>
                  <a:gd name="connsiteX2" fmla="*/ 2130205 w 3040757"/>
                  <a:gd name="connsiteY2" fmla="*/ 1204848 h 5746992"/>
                  <a:gd name="connsiteX3" fmla="*/ 2136981 w 3040757"/>
                  <a:gd name="connsiteY3" fmla="*/ 1238408 h 5746992"/>
                  <a:gd name="connsiteX4" fmla="*/ 2168066 w 3040757"/>
                  <a:gd name="connsiteY4" fmla="*/ 1290355 h 5746992"/>
                  <a:gd name="connsiteX5" fmla="*/ 3025041 w 3040757"/>
                  <a:gd name="connsiteY5" fmla="*/ 3379965 h 5746992"/>
                  <a:gd name="connsiteX6" fmla="*/ 2910742 w 3040757"/>
                  <a:gd name="connsiteY6" fmla="*/ 3653194 h 5746992"/>
                  <a:gd name="connsiteX7" fmla="*/ 2637513 w 3040757"/>
                  <a:gd name="connsiteY7" fmla="*/ 3538895 h 5746992"/>
                  <a:gd name="connsiteX8" fmla="*/ 2245881 w 3040757"/>
                  <a:gd name="connsiteY8" fmla="*/ 2583957 h 5746992"/>
                  <a:gd name="connsiteX9" fmla="*/ 2491934 w 3040757"/>
                  <a:gd name="connsiteY9" fmla="*/ 3851787 h 5746992"/>
                  <a:gd name="connsiteX10" fmla="*/ 2191326 w 3040757"/>
                  <a:gd name="connsiteY10" fmla="*/ 3851787 h 5746992"/>
                  <a:gd name="connsiteX11" fmla="*/ 2191326 w 3040757"/>
                  <a:gd name="connsiteY11" fmla="*/ 5481607 h 5746992"/>
                  <a:gd name="connsiteX12" fmla="*/ 1925941 w 3040757"/>
                  <a:gd name="connsiteY12" fmla="*/ 5746992 h 5746992"/>
                  <a:gd name="connsiteX13" fmla="*/ 1660556 w 3040757"/>
                  <a:gd name="connsiteY13" fmla="*/ 5481607 h 5746992"/>
                  <a:gd name="connsiteX14" fmla="*/ 1660556 w 3040757"/>
                  <a:gd name="connsiteY14" fmla="*/ 3851787 h 5746992"/>
                  <a:gd name="connsiteX15" fmla="*/ 1398509 w 3040757"/>
                  <a:gd name="connsiteY15" fmla="*/ 3851787 h 5746992"/>
                  <a:gd name="connsiteX16" fmla="*/ 1398509 w 3040757"/>
                  <a:gd name="connsiteY16" fmla="*/ 5481607 h 5746992"/>
                  <a:gd name="connsiteX17" fmla="*/ 1133124 w 3040757"/>
                  <a:gd name="connsiteY17" fmla="*/ 5746992 h 5746992"/>
                  <a:gd name="connsiteX18" fmla="*/ 867739 w 3040757"/>
                  <a:gd name="connsiteY18" fmla="*/ 5481607 h 5746992"/>
                  <a:gd name="connsiteX19" fmla="*/ 867739 w 3040757"/>
                  <a:gd name="connsiteY19" fmla="*/ 3851787 h 5746992"/>
                  <a:gd name="connsiteX20" fmla="*/ 568243 w 3040757"/>
                  <a:gd name="connsiteY20" fmla="*/ 3851787 h 5746992"/>
                  <a:gd name="connsiteX21" fmla="*/ 817853 w 3040757"/>
                  <a:gd name="connsiteY21" fmla="*/ 2565633 h 5746992"/>
                  <a:gd name="connsiteX22" fmla="*/ 402104 w 3040757"/>
                  <a:gd name="connsiteY22" fmla="*/ 3540033 h 5746992"/>
                  <a:gd name="connsiteX23" fmla="*/ 127291 w 3040757"/>
                  <a:gd name="connsiteY23" fmla="*/ 3650471 h 5746992"/>
                  <a:gd name="connsiteX24" fmla="*/ 16854 w 3040757"/>
                  <a:gd name="connsiteY24" fmla="*/ 3375658 h 5746992"/>
                  <a:gd name="connsiteX25" fmla="*/ 903190 w 3040757"/>
                  <a:gd name="connsiteY25" fmla="*/ 1298331 h 5746992"/>
                  <a:gd name="connsiteX26" fmla="*/ 936290 w 3040757"/>
                  <a:gd name="connsiteY26" fmla="*/ 1244745 h 5746992"/>
                  <a:gd name="connsiteX27" fmla="*/ 945842 w 3040757"/>
                  <a:gd name="connsiteY27" fmla="*/ 1236378 h 5746992"/>
                  <a:gd name="connsiteX28" fmla="*/ 952207 w 3040757"/>
                  <a:gd name="connsiteY28" fmla="*/ 1204848 h 5746992"/>
                  <a:gd name="connsiteX29" fmla="*/ 1075754 w 3040757"/>
                  <a:gd name="connsiteY29" fmla="*/ 1122956 h 5746992"/>
                  <a:gd name="connsiteX30" fmla="*/ 1530089 w 3040757"/>
                  <a:gd name="connsiteY30" fmla="*/ 0 h 5746992"/>
                  <a:gd name="connsiteX31" fmla="*/ 2058541 w 3040757"/>
                  <a:gd name="connsiteY31" fmla="*/ 528452 h 5746992"/>
                  <a:gd name="connsiteX32" fmla="*/ 1530089 w 3040757"/>
                  <a:gd name="connsiteY32" fmla="*/ 1056904 h 5746992"/>
                  <a:gd name="connsiteX33" fmla="*/ 1001637 w 3040757"/>
                  <a:gd name="connsiteY33" fmla="*/ 528452 h 5746992"/>
                  <a:gd name="connsiteX34" fmla="*/ 1530089 w 3040757"/>
                  <a:gd name="connsiteY34" fmla="*/ 0 h 5746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3040757" h="5746992">
                    <a:moveTo>
                      <a:pt x="1075754" y="1122956"/>
                    </a:moveTo>
                    <a:lnTo>
                      <a:pt x="2006658" y="1122956"/>
                    </a:lnTo>
                    <a:cubicBezTo>
                      <a:pt x="2062198" y="1122956"/>
                      <a:pt x="2109850" y="1156723"/>
                      <a:pt x="2130205" y="1204848"/>
                    </a:cubicBezTo>
                    <a:lnTo>
                      <a:pt x="2136981" y="1238408"/>
                    </a:lnTo>
                    <a:lnTo>
                      <a:pt x="2168066" y="1290355"/>
                    </a:lnTo>
                    <a:lnTo>
                      <a:pt x="3025041" y="3379965"/>
                    </a:lnTo>
                    <a:cubicBezTo>
                      <a:pt x="3068928" y="3486978"/>
                      <a:pt x="3017755" y="3609307"/>
                      <a:pt x="2910742" y="3653194"/>
                    </a:cubicBezTo>
                    <a:cubicBezTo>
                      <a:pt x="2803729" y="3697082"/>
                      <a:pt x="2681400" y="3645908"/>
                      <a:pt x="2637513" y="3538895"/>
                    </a:cubicBezTo>
                    <a:lnTo>
                      <a:pt x="2245881" y="2583957"/>
                    </a:lnTo>
                    <a:lnTo>
                      <a:pt x="2491934" y="3851787"/>
                    </a:lnTo>
                    <a:lnTo>
                      <a:pt x="2191326" y="3851787"/>
                    </a:lnTo>
                    <a:lnTo>
                      <a:pt x="2191326" y="5481607"/>
                    </a:lnTo>
                    <a:cubicBezTo>
                      <a:pt x="2191326" y="5628175"/>
                      <a:pt x="2072509" y="5746992"/>
                      <a:pt x="1925941" y="5746992"/>
                    </a:cubicBezTo>
                    <a:cubicBezTo>
                      <a:pt x="1779373" y="5746992"/>
                      <a:pt x="1660556" y="5628175"/>
                      <a:pt x="1660556" y="5481607"/>
                    </a:cubicBezTo>
                    <a:lnTo>
                      <a:pt x="1660556" y="3851787"/>
                    </a:lnTo>
                    <a:lnTo>
                      <a:pt x="1398509" y="3851787"/>
                    </a:lnTo>
                    <a:lnTo>
                      <a:pt x="1398509" y="5481607"/>
                    </a:lnTo>
                    <a:cubicBezTo>
                      <a:pt x="1398509" y="5628175"/>
                      <a:pt x="1279692" y="5746992"/>
                      <a:pt x="1133124" y="5746992"/>
                    </a:cubicBezTo>
                    <a:cubicBezTo>
                      <a:pt x="986556" y="5746992"/>
                      <a:pt x="867739" y="5628175"/>
                      <a:pt x="867739" y="5481607"/>
                    </a:cubicBezTo>
                    <a:lnTo>
                      <a:pt x="867739" y="3851787"/>
                    </a:lnTo>
                    <a:lnTo>
                      <a:pt x="568243" y="3851787"/>
                    </a:lnTo>
                    <a:lnTo>
                      <a:pt x="817853" y="2565633"/>
                    </a:lnTo>
                    <a:lnTo>
                      <a:pt x="402104" y="3540033"/>
                    </a:lnTo>
                    <a:cubicBezTo>
                      <a:pt x="356713" y="3646417"/>
                      <a:pt x="233676" y="3695862"/>
                      <a:pt x="127291" y="3650471"/>
                    </a:cubicBezTo>
                    <a:cubicBezTo>
                      <a:pt x="20907" y="3605080"/>
                      <a:pt x="-28537" y="3482042"/>
                      <a:pt x="16854" y="3375658"/>
                    </a:cubicBezTo>
                    <a:lnTo>
                      <a:pt x="903190" y="1298331"/>
                    </a:lnTo>
                    <a:cubicBezTo>
                      <a:pt x="911701" y="1278384"/>
                      <a:pt x="922941" y="1260439"/>
                      <a:pt x="936290" y="1244745"/>
                    </a:cubicBezTo>
                    <a:lnTo>
                      <a:pt x="945842" y="1236378"/>
                    </a:lnTo>
                    <a:lnTo>
                      <a:pt x="952207" y="1204848"/>
                    </a:lnTo>
                    <a:cubicBezTo>
                      <a:pt x="972562" y="1156723"/>
                      <a:pt x="1020215" y="1122956"/>
                      <a:pt x="1075754" y="1122956"/>
                    </a:cubicBezTo>
                    <a:close/>
                    <a:moveTo>
                      <a:pt x="1530089" y="0"/>
                    </a:moveTo>
                    <a:cubicBezTo>
                      <a:pt x="1821945" y="0"/>
                      <a:pt x="2058541" y="236596"/>
                      <a:pt x="2058541" y="528452"/>
                    </a:cubicBezTo>
                    <a:cubicBezTo>
                      <a:pt x="2058541" y="820308"/>
                      <a:pt x="1821945" y="1056904"/>
                      <a:pt x="1530089" y="1056904"/>
                    </a:cubicBezTo>
                    <a:cubicBezTo>
                      <a:pt x="1238233" y="1056904"/>
                      <a:pt x="1001637" y="820308"/>
                      <a:pt x="1001637" y="528452"/>
                    </a:cubicBezTo>
                    <a:cubicBezTo>
                      <a:pt x="1001637" y="236596"/>
                      <a:pt x="1238233" y="0"/>
                      <a:pt x="153008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fr-CA" dirty="0"/>
              </a:p>
            </p:txBody>
          </p:sp>
          <p:sp>
            <p:nvSpPr>
              <p:cNvPr id="26" name="Forme libre 25"/>
              <p:cNvSpPr>
                <a:spLocks noChangeAspect="1"/>
              </p:cNvSpPr>
              <p:nvPr/>
            </p:nvSpPr>
            <p:spPr>
              <a:xfrm>
                <a:off x="4529138" y="2014420"/>
                <a:ext cx="190478" cy="360000"/>
              </a:xfrm>
              <a:custGeom>
                <a:avLst/>
                <a:gdLst>
                  <a:gd name="connsiteX0" fmla="*/ 1075754 w 3040757"/>
                  <a:gd name="connsiteY0" fmla="*/ 1122956 h 5746992"/>
                  <a:gd name="connsiteX1" fmla="*/ 2006658 w 3040757"/>
                  <a:gd name="connsiteY1" fmla="*/ 1122956 h 5746992"/>
                  <a:gd name="connsiteX2" fmla="*/ 2130205 w 3040757"/>
                  <a:gd name="connsiteY2" fmla="*/ 1204848 h 5746992"/>
                  <a:gd name="connsiteX3" fmla="*/ 2136981 w 3040757"/>
                  <a:gd name="connsiteY3" fmla="*/ 1238408 h 5746992"/>
                  <a:gd name="connsiteX4" fmla="*/ 2168066 w 3040757"/>
                  <a:gd name="connsiteY4" fmla="*/ 1290355 h 5746992"/>
                  <a:gd name="connsiteX5" fmla="*/ 3025041 w 3040757"/>
                  <a:gd name="connsiteY5" fmla="*/ 3379965 h 5746992"/>
                  <a:gd name="connsiteX6" fmla="*/ 2910742 w 3040757"/>
                  <a:gd name="connsiteY6" fmla="*/ 3653194 h 5746992"/>
                  <a:gd name="connsiteX7" fmla="*/ 2637513 w 3040757"/>
                  <a:gd name="connsiteY7" fmla="*/ 3538895 h 5746992"/>
                  <a:gd name="connsiteX8" fmla="*/ 2245881 w 3040757"/>
                  <a:gd name="connsiteY8" fmla="*/ 2583957 h 5746992"/>
                  <a:gd name="connsiteX9" fmla="*/ 2491934 w 3040757"/>
                  <a:gd name="connsiteY9" fmla="*/ 3851787 h 5746992"/>
                  <a:gd name="connsiteX10" fmla="*/ 2191326 w 3040757"/>
                  <a:gd name="connsiteY10" fmla="*/ 3851787 h 5746992"/>
                  <a:gd name="connsiteX11" fmla="*/ 2191326 w 3040757"/>
                  <a:gd name="connsiteY11" fmla="*/ 5481607 h 5746992"/>
                  <a:gd name="connsiteX12" fmla="*/ 1925941 w 3040757"/>
                  <a:gd name="connsiteY12" fmla="*/ 5746992 h 5746992"/>
                  <a:gd name="connsiteX13" fmla="*/ 1660556 w 3040757"/>
                  <a:gd name="connsiteY13" fmla="*/ 5481607 h 5746992"/>
                  <a:gd name="connsiteX14" fmla="*/ 1660556 w 3040757"/>
                  <a:gd name="connsiteY14" fmla="*/ 3851787 h 5746992"/>
                  <a:gd name="connsiteX15" fmla="*/ 1398509 w 3040757"/>
                  <a:gd name="connsiteY15" fmla="*/ 3851787 h 5746992"/>
                  <a:gd name="connsiteX16" fmla="*/ 1398509 w 3040757"/>
                  <a:gd name="connsiteY16" fmla="*/ 5481607 h 5746992"/>
                  <a:gd name="connsiteX17" fmla="*/ 1133124 w 3040757"/>
                  <a:gd name="connsiteY17" fmla="*/ 5746992 h 5746992"/>
                  <a:gd name="connsiteX18" fmla="*/ 867739 w 3040757"/>
                  <a:gd name="connsiteY18" fmla="*/ 5481607 h 5746992"/>
                  <a:gd name="connsiteX19" fmla="*/ 867739 w 3040757"/>
                  <a:gd name="connsiteY19" fmla="*/ 3851787 h 5746992"/>
                  <a:gd name="connsiteX20" fmla="*/ 568243 w 3040757"/>
                  <a:gd name="connsiteY20" fmla="*/ 3851787 h 5746992"/>
                  <a:gd name="connsiteX21" fmla="*/ 817853 w 3040757"/>
                  <a:gd name="connsiteY21" fmla="*/ 2565633 h 5746992"/>
                  <a:gd name="connsiteX22" fmla="*/ 402104 w 3040757"/>
                  <a:gd name="connsiteY22" fmla="*/ 3540033 h 5746992"/>
                  <a:gd name="connsiteX23" fmla="*/ 127291 w 3040757"/>
                  <a:gd name="connsiteY23" fmla="*/ 3650471 h 5746992"/>
                  <a:gd name="connsiteX24" fmla="*/ 16854 w 3040757"/>
                  <a:gd name="connsiteY24" fmla="*/ 3375658 h 5746992"/>
                  <a:gd name="connsiteX25" fmla="*/ 903190 w 3040757"/>
                  <a:gd name="connsiteY25" fmla="*/ 1298331 h 5746992"/>
                  <a:gd name="connsiteX26" fmla="*/ 936290 w 3040757"/>
                  <a:gd name="connsiteY26" fmla="*/ 1244745 h 5746992"/>
                  <a:gd name="connsiteX27" fmla="*/ 945842 w 3040757"/>
                  <a:gd name="connsiteY27" fmla="*/ 1236378 h 5746992"/>
                  <a:gd name="connsiteX28" fmla="*/ 952207 w 3040757"/>
                  <a:gd name="connsiteY28" fmla="*/ 1204848 h 5746992"/>
                  <a:gd name="connsiteX29" fmla="*/ 1075754 w 3040757"/>
                  <a:gd name="connsiteY29" fmla="*/ 1122956 h 5746992"/>
                  <a:gd name="connsiteX30" fmla="*/ 1530089 w 3040757"/>
                  <a:gd name="connsiteY30" fmla="*/ 0 h 5746992"/>
                  <a:gd name="connsiteX31" fmla="*/ 2058541 w 3040757"/>
                  <a:gd name="connsiteY31" fmla="*/ 528452 h 5746992"/>
                  <a:gd name="connsiteX32" fmla="*/ 1530089 w 3040757"/>
                  <a:gd name="connsiteY32" fmla="*/ 1056904 h 5746992"/>
                  <a:gd name="connsiteX33" fmla="*/ 1001637 w 3040757"/>
                  <a:gd name="connsiteY33" fmla="*/ 528452 h 5746992"/>
                  <a:gd name="connsiteX34" fmla="*/ 1530089 w 3040757"/>
                  <a:gd name="connsiteY34" fmla="*/ 0 h 5746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3040757" h="5746992">
                    <a:moveTo>
                      <a:pt x="1075754" y="1122956"/>
                    </a:moveTo>
                    <a:lnTo>
                      <a:pt x="2006658" y="1122956"/>
                    </a:lnTo>
                    <a:cubicBezTo>
                      <a:pt x="2062198" y="1122956"/>
                      <a:pt x="2109850" y="1156723"/>
                      <a:pt x="2130205" y="1204848"/>
                    </a:cubicBezTo>
                    <a:lnTo>
                      <a:pt x="2136981" y="1238408"/>
                    </a:lnTo>
                    <a:lnTo>
                      <a:pt x="2168066" y="1290355"/>
                    </a:lnTo>
                    <a:lnTo>
                      <a:pt x="3025041" y="3379965"/>
                    </a:lnTo>
                    <a:cubicBezTo>
                      <a:pt x="3068928" y="3486978"/>
                      <a:pt x="3017755" y="3609307"/>
                      <a:pt x="2910742" y="3653194"/>
                    </a:cubicBezTo>
                    <a:cubicBezTo>
                      <a:pt x="2803729" y="3697082"/>
                      <a:pt x="2681400" y="3645908"/>
                      <a:pt x="2637513" y="3538895"/>
                    </a:cubicBezTo>
                    <a:lnTo>
                      <a:pt x="2245881" y="2583957"/>
                    </a:lnTo>
                    <a:lnTo>
                      <a:pt x="2491934" y="3851787"/>
                    </a:lnTo>
                    <a:lnTo>
                      <a:pt x="2191326" y="3851787"/>
                    </a:lnTo>
                    <a:lnTo>
                      <a:pt x="2191326" y="5481607"/>
                    </a:lnTo>
                    <a:cubicBezTo>
                      <a:pt x="2191326" y="5628175"/>
                      <a:pt x="2072509" y="5746992"/>
                      <a:pt x="1925941" y="5746992"/>
                    </a:cubicBezTo>
                    <a:cubicBezTo>
                      <a:pt x="1779373" y="5746992"/>
                      <a:pt x="1660556" y="5628175"/>
                      <a:pt x="1660556" y="5481607"/>
                    </a:cubicBezTo>
                    <a:lnTo>
                      <a:pt x="1660556" y="3851787"/>
                    </a:lnTo>
                    <a:lnTo>
                      <a:pt x="1398509" y="3851787"/>
                    </a:lnTo>
                    <a:lnTo>
                      <a:pt x="1398509" y="5481607"/>
                    </a:lnTo>
                    <a:cubicBezTo>
                      <a:pt x="1398509" y="5628175"/>
                      <a:pt x="1279692" y="5746992"/>
                      <a:pt x="1133124" y="5746992"/>
                    </a:cubicBezTo>
                    <a:cubicBezTo>
                      <a:pt x="986556" y="5746992"/>
                      <a:pt x="867739" y="5628175"/>
                      <a:pt x="867739" y="5481607"/>
                    </a:cubicBezTo>
                    <a:lnTo>
                      <a:pt x="867739" y="3851787"/>
                    </a:lnTo>
                    <a:lnTo>
                      <a:pt x="568243" y="3851787"/>
                    </a:lnTo>
                    <a:lnTo>
                      <a:pt x="817853" y="2565633"/>
                    </a:lnTo>
                    <a:lnTo>
                      <a:pt x="402104" y="3540033"/>
                    </a:lnTo>
                    <a:cubicBezTo>
                      <a:pt x="356713" y="3646417"/>
                      <a:pt x="233676" y="3695862"/>
                      <a:pt x="127291" y="3650471"/>
                    </a:cubicBezTo>
                    <a:cubicBezTo>
                      <a:pt x="20907" y="3605080"/>
                      <a:pt x="-28537" y="3482042"/>
                      <a:pt x="16854" y="3375658"/>
                    </a:cubicBezTo>
                    <a:lnTo>
                      <a:pt x="903190" y="1298331"/>
                    </a:lnTo>
                    <a:cubicBezTo>
                      <a:pt x="911701" y="1278384"/>
                      <a:pt x="922941" y="1260439"/>
                      <a:pt x="936290" y="1244745"/>
                    </a:cubicBezTo>
                    <a:lnTo>
                      <a:pt x="945842" y="1236378"/>
                    </a:lnTo>
                    <a:lnTo>
                      <a:pt x="952207" y="1204848"/>
                    </a:lnTo>
                    <a:cubicBezTo>
                      <a:pt x="972562" y="1156723"/>
                      <a:pt x="1020215" y="1122956"/>
                      <a:pt x="1075754" y="1122956"/>
                    </a:cubicBezTo>
                    <a:close/>
                    <a:moveTo>
                      <a:pt x="1530089" y="0"/>
                    </a:moveTo>
                    <a:cubicBezTo>
                      <a:pt x="1821945" y="0"/>
                      <a:pt x="2058541" y="236596"/>
                      <a:pt x="2058541" y="528452"/>
                    </a:cubicBezTo>
                    <a:cubicBezTo>
                      <a:pt x="2058541" y="820308"/>
                      <a:pt x="1821945" y="1056904"/>
                      <a:pt x="1530089" y="1056904"/>
                    </a:cubicBezTo>
                    <a:cubicBezTo>
                      <a:pt x="1238233" y="1056904"/>
                      <a:pt x="1001637" y="820308"/>
                      <a:pt x="1001637" y="528452"/>
                    </a:cubicBezTo>
                    <a:cubicBezTo>
                      <a:pt x="1001637" y="236596"/>
                      <a:pt x="1238233" y="0"/>
                      <a:pt x="153008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fr-CA" dirty="0"/>
              </a:p>
            </p:txBody>
          </p:sp>
          <p:sp>
            <p:nvSpPr>
              <p:cNvPr id="27" name="Forme libre 26"/>
              <p:cNvSpPr>
                <a:spLocks noChangeAspect="1"/>
              </p:cNvSpPr>
              <p:nvPr/>
            </p:nvSpPr>
            <p:spPr>
              <a:xfrm>
                <a:off x="3936690" y="2014420"/>
                <a:ext cx="142389" cy="360000"/>
              </a:xfrm>
              <a:custGeom>
                <a:avLst/>
                <a:gdLst>
                  <a:gd name="connsiteX0" fmla="*/ 358466 w 2273072"/>
                  <a:gd name="connsiteY0" fmla="*/ 1123786 h 5746992"/>
                  <a:gd name="connsiteX1" fmla="*/ 1913262 w 2273072"/>
                  <a:gd name="connsiteY1" fmla="*/ 1123786 h 5746992"/>
                  <a:gd name="connsiteX2" fmla="*/ 2241292 w 2273072"/>
                  <a:gd name="connsiteY2" fmla="*/ 1341220 h 5746992"/>
                  <a:gd name="connsiteX3" fmla="*/ 2254052 w 2273072"/>
                  <a:gd name="connsiteY3" fmla="*/ 1382323 h 5746992"/>
                  <a:gd name="connsiteX4" fmla="*/ 2256614 w 2273072"/>
                  <a:gd name="connsiteY4" fmla="*/ 1386124 h 5746992"/>
                  <a:gd name="connsiteX5" fmla="*/ 2273072 w 2273072"/>
                  <a:gd name="connsiteY5" fmla="*/ 1467642 h 5746992"/>
                  <a:gd name="connsiteX6" fmla="*/ 2273072 w 2273072"/>
                  <a:gd name="connsiteY6" fmla="*/ 3726154 h 5746992"/>
                  <a:gd name="connsiteX7" fmla="*/ 2063646 w 2273072"/>
                  <a:gd name="connsiteY7" fmla="*/ 3935580 h 5746992"/>
                  <a:gd name="connsiteX8" fmla="*/ 1854220 w 2273072"/>
                  <a:gd name="connsiteY8" fmla="*/ 3726154 h 5746992"/>
                  <a:gd name="connsiteX9" fmla="*/ 1854220 w 2273072"/>
                  <a:gd name="connsiteY9" fmla="*/ 1899197 h 5746992"/>
                  <a:gd name="connsiteX10" fmla="*/ 1791720 w 2273072"/>
                  <a:gd name="connsiteY10" fmla="*/ 1899197 h 5746992"/>
                  <a:gd name="connsiteX11" fmla="*/ 1791720 w 2273072"/>
                  <a:gd name="connsiteY11" fmla="*/ 3281635 h 5746992"/>
                  <a:gd name="connsiteX12" fmla="*/ 1797101 w 2273072"/>
                  <a:gd name="connsiteY12" fmla="*/ 3335013 h 5746992"/>
                  <a:gd name="connsiteX13" fmla="*/ 1797101 w 2273072"/>
                  <a:gd name="connsiteY13" fmla="*/ 5481607 h 5746992"/>
                  <a:gd name="connsiteX14" fmla="*/ 1531716 w 2273072"/>
                  <a:gd name="connsiteY14" fmla="*/ 5746992 h 5746992"/>
                  <a:gd name="connsiteX15" fmla="*/ 1266331 w 2273072"/>
                  <a:gd name="connsiteY15" fmla="*/ 5481607 h 5746992"/>
                  <a:gd name="connsiteX16" fmla="*/ 1266331 w 2273072"/>
                  <a:gd name="connsiteY16" fmla="*/ 3640214 h 5746992"/>
                  <a:gd name="connsiteX17" fmla="*/ 1012910 w 2273072"/>
                  <a:gd name="connsiteY17" fmla="*/ 3640214 h 5746992"/>
                  <a:gd name="connsiteX18" fmla="*/ 1012910 w 2273072"/>
                  <a:gd name="connsiteY18" fmla="*/ 5481607 h 5746992"/>
                  <a:gd name="connsiteX19" fmla="*/ 747525 w 2273072"/>
                  <a:gd name="connsiteY19" fmla="*/ 5746992 h 5746992"/>
                  <a:gd name="connsiteX20" fmla="*/ 482140 w 2273072"/>
                  <a:gd name="connsiteY20" fmla="*/ 5481607 h 5746992"/>
                  <a:gd name="connsiteX21" fmla="*/ 482140 w 2273072"/>
                  <a:gd name="connsiteY21" fmla="*/ 3442740 h 5746992"/>
                  <a:gd name="connsiteX22" fmla="*/ 480008 w 2273072"/>
                  <a:gd name="connsiteY22" fmla="*/ 3421591 h 5746992"/>
                  <a:gd name="connsiteX23" fmla="*/ 480008 w 2273072"/>
                  <a:gd name="connsiteY23" fmla="*/ 1899197 h 5746992"/>
                  <a:gd name="connsiteX24" fmla="*/ 418852 w 2273072"/>
                  <a:gd name="connsiteY24" fmla="*/ 1899197 h 5746992"/>
                  <a:gd name="connsiteX25" fmla="*/ 418852 w 2273072"/>
                  <a:gd name="connsiteY25" fmla="*/ 3726154 h 5746992"/>
                  <a:gd name="connsiteX26" fmla="*/ 209426 w 2273072"/>
                  <a:gd name="connsiteY26" fmla="*/ 3935580 h 5746992"/>
                  <a:gd name="connsiteX27" fmla="*/ 0 w 2273072"/>
                  <a:gd name="connsiteY27" fmla="*/ 3726154 h 5746992"/>
                  <a:gd name="connsiteX28" fmla="*/ 0 w 2273072"/>
                  <a:gd name="connsiteY28" fmla="*/ 1467642 h 5746992"/>
                  <a:gd name="connsiteX29" fmla="*/ 16458 w 2273072"/>
                  <a:gd name="connsiteY29" fmla="*/ 1386124 h 5746992"/>
                  <a:gd name="connsiteX30" fmla="*/ 16530 w 2273072"/>
                  <a:gd name="connsiteY30" fmla="*/ 1386017 h 5746992"/>
                  <a:gd name="connsiteX31" fmla="*/ 30436 w 2273072"/>
                  <a:gd name="connsiteY31" fmla="*/ 1341220 h 5746992"/>
                  <a:gd name="connsiteX32" fmla="*/ 358466 w 2273072"/>
                  <a:gd name="connsiteY32" fmla="*/ 1123786 h 5746992"/>
                  <a:gd name="connsiteX33" fmla="*/ 1135864 w 2273072"/>
                  <a:gd name="connsiteY33" fmla="*/ 0 h 5746992"/>
                  <a:gd name="connsiteX34" fmla="*/ 1664316 w 2273072"/>
                  <a:gd name="connsiteY34" fmla="*/ 528452 h 5746992"/>
                  <a:gd name="connsiteX35" fmla="*/ 1135864 w 2273072"/>
                  <a:gd name="connsiteY35" fmla="*/ 1056904 h 5746992"/>
                  <a:gd name="connsiteX36" fmla="*/ 607412 w 2273072"/>
                  <a:gd name="connsiteY36" fmla="*/ 528452 h 5746992"/>
                  <a:gd name="connsiteX37" fmla="*/ 1135864 w 2273072"/>
                  <a:gd name="connsiteY37" fmla="*/ 0 h 5746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273072" h="5746992">
                    <a:moveTo>
                      <a:pt x="358466" y="1123786"/>
                    </a:moveTo>
                    <a:lnTo>
                      <a:pt x="1913262" y="1123786"/>
                    </a:lnTo>
                    <a:cubicBezTo>
                      <a:pt x="2060725" y="1123786"/>
                      <a:pt x="2187247" y="1213443"/>
                      <a:pt x="2241292" y="1341220"/>
                    </a:cubicBezTo>
                    <a:lnTo>
                      <a:pt x="2254052" y="1382323"/>
                    </a:lnTo>
                    <a:lnTo>
                      <a:pt x="2256614" y="1386124"/>
                    </a:lnTo>
                    <a:cubicBezTo>
                      <a:pt x="2267212" y="1411180"/>
                      <a:pt x="2273072" y="1438726"/>
                      <a:pt x="2273072" y="1467642"/>
                    </a:cubicBezTo>
                    <a:lnTo>
                      <a:pt x="2273072" y="3726154"/>
                    </a:lnTo>
                    <a:cubicBezTo>
                      <a:pt x="2273072" y="3841817"/>
                      <a:pt x="2179309" y="3935580"/>
                      <a:pt x="2063646" y="3935580"/>
                    </a:cubicBezTo>
                    <a:cubicBezTo>
                      <a:pt x="1947983" y="3935580"/>
                      <a:pt x="1854220" y="3841817"/>
                      <a:pt x="1854220" y="3726154"/>
                    </a:cubicBezTo>
                    <a:lnTo>
                      <a:pt x="1854220" y="1899197"/>
                    </a:lnTo>
                    <a:lnTo>
                      <a:pt x="1791720" y="1899197"/>
                    </a:lnTo>
                    <a:lnTo>
                      <a:pt x="1791720" y="3281635"/>
                    </a:lnTo>
                    <a:lnTo>
                      <a:pt x="1797101" y="3335013"/>
                    </a:lnTo>
                    <a:lnTo>
                      <a:pt x="1797101" y="5481607"/>
                    </a:lnTo>
                    <a:cubicBezTo>
                      <a:pt x="1797101" y="5628175"/>
                      <a:pt x="1678284" y="5746992"/>
                      <a:pt x="1531716" y="5746992"/>
                    </a:cubicBezTo>
                    <a:cubicBezTo>
                      <a:pt x="1385148" y="5746992"/>
                      <a:pt x="1266331" y="5628175"/>
                      <a:pt x="1266331" y="5481607"/>
                    </a:cubicBezTo>
                    <a:lnTo>
                      <a:pt x="1266331" y="3640214"/>
                    </a:lnTo>
                    <a:lnTo>
                      <a:pt x="1012910" y="3640214"/>
                    </a:lnTo>
                    <a:lnTo>
                      <a:pt x="1012910" y="5481607"/>
                    </a:lnTo>
                    <a:cubicBezTo>
                      <a:pt x="1012910" y="5628175"/>
                      <a:pt x="894093" y="5746992"/>
                      <a:pt x="747525" y="5746992"/>
                    </a:cubicBezTo>
                    <a:cubicBezTo>
                      <a:pt x="600957" y="5746992"/>
                      <a:pt x="482140" y="5628175"/>
                      <a:pt x="482140" y="5481607"/>
                    </a:cubicBezTo>
                    <a:lnTo>
                      <a:pt x="482140" y="3442740"/>
                    </a:lnTo>
                    <a:lnTo>
                      <a:pt x="480008" y="3421591"/>
                    </a:lnTo>
                    <a:lnTo>
                      <a:pt x="480008" y="1899197"/>
                    </a:lnTo>
                    <a:lnTo>
                      <a:pt x="418852" y="1899197"/>
                    </a:lnTo>
                    <a:lnTo>
                      <a:pt x="418852" y="3726154"/>
                    </a:lnTo>
                    <a:cubicBezTo>
                      <a:pt x="418852" y="3841817"/>
                      <a:pt x="325089" y="3935580"/>
                      <a:pt x="209426" y="3935580"/>
                    </a:cubicBezTo>
                    <a:cubicBezTo>
                      <a:pt x="93763" y="3935580"/>
                      <a:pt x="0" y="3841817"/>
                      <a:pt x="0" y="3726154"/>
                    </a:cubicBezTo>
                    <a:lnTo>
                      <a:pt x="0" y="1467642"/>
                    </a:lnTo>
                    <a:cubicBezTo>
                      <a:pt x="0" y="1438727"/>
                      <a:pt x="5860" y="1411180"/>
                      <a:pt x="16458" y="1386124"/>
                    </a:cubicBezTo>
                    <a:lnTo>
                      <a:pt x="16530" y="1386017"/>
                    </a:lnTo>
                    <a:lnTo>
                      <a:pt x="30436" y="1341220"/>
                    </a:lnTo>
                    <a:cubicBezTo>
                      <a:pt x="84481" y="1213443"/>
                      <a:pt x="211003" y="1123786"/>
                      <a:pt x="358466" y="1123786"/>
                    </a:cubicBezTo>
                    <a:close/>
                    <a:moveTo>
                      <a:pt x="1135864" y="0"/>
                    </a:moveTo>
                    <a:cubicBezTo>
                      <a:pt x="1427720" y="0"/>
                      <a:pt x="1664316" y="236596"/>
                      <a:pt x="1664316" y="528452"/>
                    </a:cubicBezTo>
                    <a:cubicBezTo>
                      <a:pt x="1664316" y="820309"/>
                      <a:pt x="1427720" y="1056904"/>
                      <a:pt x="1135864" y="1056904"/>
                    </a:cubicBezTo>
                    <a:cubicBezTo>
                      <a:pt x="844008" y="1056904"/>
                      <a:pt x="607412" y="820309"/>
                      <a:pt x="607412" y="528452"/>
                    </a:cubicBezTo>
                    <a:cubicBezTo>
                      <a:pt x="607412" y="236596"/>
                      <a:pt x="844008" y="0"/>
                      <a:pt x="113586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fr-CA" dirty="0"/>
              </a:p>
            </p:txBody>
          </p:sp>
        </p:grpSp>
        <p:grpSp>
          <p:nvGrpSpPr>
            <p:cNvPr id="6" name="Groupe 5"/>
            <p:cNvGrpSpPr/>
            <p:nvPr/>
          </p:nvGrpSpPr>
          <p:grpSpPr>
            <a:xfrm>
              <a:off x="6020497" y="3514628"/>
              <a:ext cx="561707" cy="366425"/>
              <a:chOff x="4370790" y="3090225"/>
              <a:chExt cx="561707" cy="366425"/>
            </a:xfrm>
          </p:grpSpPr>
          <p:sp>
            <p:nvSpPr>
              <p:cNvPr id="18" name="Forme libre 17"/>
              <p:cNvSpPr>
                <a:spLocks noChangeAspect="1"/>
              </p:cNvSpPr>
              <p:nvPr/>
            </p:nvSpPr>
            <p:spPr>
              <a:xfrm>
                <a:off x="4580449" y="3096650"/>
                <a:ext cx="190478" cy="360000"/>
              </a:xfrm>
              <a:custGeom>
                <a:avLst/>
                <a:gdLst>
                  <a:gd name="connsiteX0" fmla="*/ 1075754 w 3040757"/>
                  <a:gd name="connsiteY0" fmla="*/ 1122956 h 5746992"/>
                  <a:gd name="connsiteX1" fmla="*/ 2006658 w 3040757"/>
                  <a:gd name="connsiteY1" fmla="*/ 1122956 h 5746992"/>
                  <a:gd name="connsiteX2" fmla="*/ 2130205 w 3040757"/>
                  <a:gd name="connsiteY2" fmla="*/ 1204848 h 5746992"/>
                  <a:gd name="connsiteX3" fmla="*/ 2136981 w 3040757"/>
                  <a:gd name="connsiteY3" fmla="*/ 1238408 h 5746992"/>
                  <a:gd name="connsiteX4" fmla="*/ 2168066 w 3040757"/>
                  <a:gd name="connsiteY4" fmla="*/ 1290355 h 5746992"/>
                  <a:gd name="connsiteX5" fmla="*/ 3025041 w 3040757"/>
                  <a:gd name="connsiteY5" fmla="*/ 3379965 h 5746992"/>
                  <a:gd name="connsiteX6" fmla="*/ 2910742 w 3040757"/>
                  <a:gd name="connsiteY6" fmla="*/ 3653194 h 5746992"/>
                  <a:gd name="connsiteX7" fmla="*/ 2637513 w 3040757"/>
                  <a:gd name="connsiteY7" fmla="*/ 3538895 h 5746992"/>
                  <a:gd name="connsiteX8" fmla="*/ 2245881 w 3040757"/>
                  <a:gd name="connsiteY8" fmla="*/ 2583957 h 5746992"/>
                  <a:gd name="connsiteX9" fmla="*/ 2491934 w 3040757"/>
                  <a:gd name="connsiteY9" fmla="*/ 3851787 h 5746992"/>
                  <a:gd name="connsiteX10" fmla="*/ 2191326 w 3040757"/>
                  <a:gd name="connsiteY10" fmla="*/ 3851787 h 5746992"/>
                  <a:gd name="connsiteX11" fmla="*/ 2191326 w 3040757"/>
                  <a:gd name="connsiteY11" fmla="*/ 5481607 h 5746992"/>
                  <a:gd name="connsiteX12" fmla="*/ 1925941 w 3040757"/>
                  <a:gd name="connsiteY12" fmla="*/ 5746992 h 5746992"/>
                  <a:gd name="connsiteX13" fmla="*/ 1660556 w 3040757"/>
                  <a:gd name="connsiteY13" fmla="*/ 5481607 h 5746992"/>
                  <a:gd name="connsiteX14" fmla="*/ 1660556 w 3040757"/>
                  <a:gd name="connsiteY14" fmla="*/ 3851787 h 5746992"/>
                  <a:gd name="connsiteX15" fmla="*/ 1398509 w 3040757"/>
                  <a:gd name="connsiteY15" fmla="*/ 3851787 h 5746992"/>
                  <a:gd name="connsiteX16" fmla="*/ 1398509 w 3040757"/>
                  <a:gd name="connsiteY16" fmla="*/ 5481607 h 5746992"/>
                  <a:gd name="connsiteX17" fmla="*/ 1133124 w 3040757"/>
                  <a:gd name="connsiteY17" fmla="*/ 5746992 h 5746992"/>
                  <a:gd name="connsiteX18" fmla="*/ 867739 w 3040757"/>
                  <a:gd name="connsiteY18" fmla="*/ 5481607 h 5746992"/>
                  <a:gd name="connsiteX19" fmla="*/ 867739 w 3040757"/>
                  <a:gd name="connsiteY19" fmla="*/ 3851787 h 5746992"/>
                  <a:gd name="connsiteX20" fmla="*/ 568243 w 3040757"/>
                  <a:gd name="connsiteY20" fmla="*/ 3851787 h 5746992"/>
                  <a:gd name="connsiteX21" fmla="*/ 817853 w 3040757"/>
                  <a:gd name="connsiteY21" fmla="*/ 2565633 h 5746992"/>
                  <a:gd name="connsiteX22" fmla="*/ 402104 w 3040757"/>
                  <a:gd name="connsiteY22" fmla="*/ 3540033 h 5746992"/>
                  <a:gd name="connsiteX23" fmla="*/ 127291 w 3040757"/>
                  <a:gd name="connsiteY23" fmla="*/ 3650471 h 5746992"/>
                  <a:gd name="connsiteX24" fmla="*/ 16854 w 3040757"/>
                  <a:gd name="connsiteY24" fmla="*/ 3375658 h 5746992"/>
                  <a:gd name="connsiteX25" fmla="*/ 903190 w 3040757"/>
                  <a:gd name="connsiteY25" fmla="*/ 1298331 h 5746992"/>
                  <a:gd name="connsiteX26" fmla="*/ 936290 w 3040757"/>
                  <a:gd name="connsiteY26" fmla="*/ 1244745 h 5746992"/>
                  <a:gd name="connsiteX27" fmla="*/ 945842 w 3040757"/>
                  <a:gd name="connsiteY27" fmla="*/ 1236378 h 5746992"/>
                  <a:gd name="connsiteX28" fmla="*/ 952207 w 3040757"/>
                  <a:gd name="connsiteY28" fmla="*/ 1204848 h 5746992"/>
                  <a:gd name="connsiteX29" fmla="*/ 1075754 w 3040757"/>
                  <a:gd name="connsiteY29" fmla="*/ 1122956 h 5746992"/>
                  <a:gd name="connsiteX30" fmla="*/ 1530089 w 3040757"/>
                  <a:gd name="connsiteY30" fmla="*/ 0 h 5746992"/>
                  <a:gd name="connsiteX31" fmla="*/ 2058541 w 3040757"/>
                  <a:gd name="connsiteY31" fmla="*/ 528452 h 5746992"/>
                  <a:gd name="connsiteX32" fmla="*/ 1530089 w 3040757"/>
                  <a:gd name="connsiteY32" fmla="*/ 1056904 h 5746992"/>
                  <a:gd name="connsiteX33" fmla="*/ 1001637 w 3040757"/>
                  <a:gd name="connsiteY33" fmla="*/ 528452 h 5746992"/>
                  <a:gd name="connsiteX34" fmla="*/ 1530089 w 3040757"/>
                  <a:gd name="connsiteY34" fmla="*/ 0 h 5746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3040757" h="5746992">
                    <a:moveTo>
                      <a:pt x="1075754" y="1122956"/>
                    </a:moveTo>
                    <a:lnTo>
                      <a:pt x="2006658" y="1122956"/>
                    </a:lnTo>
                    <a:cubicBezTo>
                      <a:pt x="2062198" y="1122956"/>
                      <a:pt x="2109850" y="1156723"/>
                      <a:pt x="2130205" y="1204848"/>
                    </a:cubicBezTo>
                    <a:lnTo>
                      <a:pt x="2136981" y="1238408"/>
                    </a:lnTo>
                    <a:lnTo>
                      <a:pt x="2168066" y="1290355"/>
                    </a:lnTo>
                    <a:lnTo>
                      <a:pt x="3025041" y="3379965"/>
                    </a:lnTo>
                    <a:cubicBezTo>
                      <a:pt x="3068928" y="3486978"/>
                      <a:pt x="3017755" y="3609307"/>
                      <a:pt x="2910742" y="3653194"/>
                    </a:cubicBezTo>
                    <a:cubicBezTo>
                      <a:pt x="2803729" y="3697082"/>
                      <a:pt x="2681400" y="3645908"/>
                      <a:pt x="2637513" y="3538895"/>
                    </a:cubicBezTo>
                    <a:lnTo>
                      <a:pt x="2245881" y="2583957"/>
                    </a:lnTo>
                    <a:lnTo>
                      <a:pt x="2491934" y="3851787"/>
                    </a:lnTo>
                    <a:lnTo>
                      <a:pt x="2191326" y="3851787"/>
                    </a:lnTo>
                    <a:lnTo>
                      <a:pt x="2191326" y="5481607"/>
                    </a:lnTo>
                    <a:cubicBezTo>
                      <a:pt x="2191326" y="5628175"/>
                      <a:pt x="2072509" y="5746992"/>
                      <a:pt x="1925941" y="5746992"/>
                    </a:cubicBezTo>
                    <a:cubicBezTo>
                      <a:pt x="1779373" y="5746992"/>
                      <a:pt x="1660556" y="5628175"/>
                      <a:pt x="1660556" y="5481607"/>
                    </a:cubicBezTo>
                    <a:lnTo>
                      <a:pt x="1660556" y="3851787"/>
                    </a:lnTo>
                    <a:lnTo>
                      <a:pt x="1398509" y="3851787"/>
                    </a:lnTo>
                    <a:lnTo>
                      <a:pt x="1398509" y="5481607"/>
                    </a:lnTo>
                    <a:cubicBezTo>
                      <a:pt x="1398509" y="5628175"/>
                      <a:pt x="1279692" y="5746992"/>
                      <a:pt x="1133124" y="5746992"/>
                    </a:cubicBezTo>
                    <a:cubicBezTo>
                      <a:pt x="986556" y="5746992"/>
                      <a:pt x="867739" y="5628175"/>
                      <a:pt x="867739" y="5481607"/>
                    </a:cubicBezTo>
                    <a:lnTo>
                      <a:pt x="867739" y="3851787"/>
                    </a:lnTo>
                    <a:lnTo>
                      <a:pt x="568243" y="3851787"/>
                    </a:lnTo>
                    <a:lnTo>
                      <a:pt x="817853" y="2565633"/>
                    </a:lnTo>
                    <a:lnTo>
                      <a:pt x="402104" y="3540033"/>
                    </a:lnTo>
                    <a:cubicBezTo>
                      <a:pt x="356713" y="3646417"/>
                      <a:pt x="233676" y="3695862"/>
                      <a:pt x="127291" y="3650471"/>
                    </a:cubicBezTo>
                    <a:cubicBezTo>
                      <a:pt x="20907" y="3605080"/>
                      <a:pt x="-28537" y="3482042"/>
                      <a:pt x="16854" y="3375658"/>
                    </a:cubicBezTo>
                    <a:lnTo>
                      <a:pt x="903190" y="1298331"/>
                    </a:lnTo>
                    <a:cubicBezTo>
                      <a:pt x="911701" y="1278384"/>
                      <a:pt x="922941" y="1260439"/>
                      <a:pt x="936290" y="1244745"/>
                    </a:cubicBezTo>
                    <a:lnTo>
                      <a:pt x="945842" y="1236378"/>
                    </a:lnTo>
                    <a:lnTo>
                      <a:pt x="952207" y="1204848"/>
                    </a:lnTo>
                    <a:cubicBezTo>
                      <a:pt x="972562" y="1156723"/>
                      <a:pt x="1020215" y="1122956"/>
                      <a:pt x="1075754" y="1122956"/>
                    </a:cubicBezTo>
                    <a:close/>
                    <a:moveTo>
                      <a:pt x="1530089" y="0"/>
                    </a:moveTo>
                    <a:cubicBezTo>
                      <a:pt x="1821945" y="0"/>
                      <a:pt x="2058541" y="236596"/>
                      <a:pt x="2058541" y="528452"/>
                    </a:cubicBezTo>
                    <a:cubicBezTo>
                      <a:pt x="2058541" y="820308"/>
                      <a:pt x="1821945" y="1056904"/>
                      <a:pt x="1530089" y="1056904"/>
                    </a:cubicBezTo>
                    <a:cubicBezTo>
                      <a:pt x="1238233" y="1056904"/>
                      <a:pt x="1001637" y="820308"/>
                      <a:pt x="1001637" y="528452"/>
                    </a:cubicBezTo>
                    <a:cubicBezTo>
                      <a:pt x="1001637" y="236596"/>
                      <a:pt x="1238233" y="0"/>
                      <a:pt x="1530089" y="0"/>
                    </a:cubicBezTo>
                    <a:close/>
                  </a:path>
                </a:pathLst>
              </a:custGeom>
              <a:solidFill>
                <a:srgbClr val="1964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fr-CA" dirty="0"/>
              </a:p>
            </p:txBody>
          </p:sp>
          <p:sp>
            <p:nvSpPr>
              <p:cNvPr id="19" name="Forme libre 18"/>
              <p:cNvSpPr>
                <a:spLocks noChangeAspect="1"/>
              </p:cNvSpPr>
              <p:nvPr/>
            </p:nvSpPr>
            <p:spPr>
              <a:xfrm>
                <a:off x="4370790" y="3096650"/>
                <a:ext cx="190478" cy="360000"/>
              </a:xfrm>
              <a:custGeom>
                <a:avLst/>
                <a:gdLst>
                  <a:gd name="connsiteX0" fmla="*/ 1075754 w 3040757"/>
                  <a:gd name="connsiteY0" fmla="*/ 1122956 h 5746992"/>
                  <a:gd name="connsiteX1" fmla="*/ 2006658 w 3040757"/>
                  <a:gd name="connsiteY1" fmla="*/ 1122956 h 5746992"/>
                  <a:gd name="connsiteX2" fmla="*/ 2130205 w 3040757"/>
                  <a:gd name="connsiteY2" fmla="*/ 1204848 h 5746992"/>
                  <a:gd name="connsiteX3" fmla="*/ 2136981 w 3040757"/>
                  <a:gd name="connsiteY3" fmla="*/ 1238408 h 5746992"/>
                  <a:gd name="connsiteX4" fmla="*/ 2168066 w 3040757"/>
                  <a:gd name="connsiteY4" fmla="*/ 1290355 h 5746992"/>
                  <a:gd name="connsiteX5" fmla="*/ 3025041 w 3040757"/>
                  <a:gd name="connsiteY5" fmla="*/ 3379965 h 5746992"/>
                  <a:gd name="connsiteX6" fmla="*/ 2910742 w 3040757"/>
                  <a:gd name="connsiteY6" fmla="*/ 3653194 h 5746992"/>
                  <a:gd name="connsiteX7" fmla="*/ 2637513 w 3040757"/>
                  <a:gd name="connsiteY7" fmla="*/ 3538895 h 5746992"/>
                  <a:gd name="connsiteX8" fmla="*/ 2245881 w 3040757"/>
                  <a:gd name="connsiteY8" fmla="*/ 2583957 h 5746992"/>
                  <a:gd name="connsiteX9" fmla="*/ 2491934 w 3040757"/>
                  <a:gd name="connsiteY9" fmla="*/ 3851787 h 5746992"/>
                  <a:gd name="connsiteX10" fmla="*/ 2191326 w 3040757"/>
                  <a:gd name="connsiteY10" fmla="*/ 3851787 h 5746992"/>
                  <a:gd name="connsiteX11" fmla="*/ 2191326 w 3040757"/>
                  <a:gd name="connsiteY11" fmla="*/ 5481607 h 5746992"/>
                  <a:gd name="connsiteX12" fmla="*/ 1925941 w 3040757"/>
                  <a:gd name="connsiteY12" fmla="*/ 5746992 h 5746992"/>
                  <a:gd name="connsiteX13" fmla="*/ 1660556 w 3040757"/>
                  <a:gd name="connsiteY13" fmla="*/ 5481607 h 5746992"/>
                  <a:gd name="connsiteX14" fmla="*/ 1660556 w 3040757"/>
                  <a:gd name="connsiteY14" fmla="*/ 3851787 h 5746992"/>
                  <a:gd name="connsiteX15" fmla="*/ 1398509 w 3040757"/>
                  <a:gd name="connsiteY15" fmla="*/ 3851787 h 5746992"/>
                  <a:gd name="connsiteX16" fmla="*/ 1398509 w 3040757"/>
                  <a:gd name="connsiteY16" fmla="*/ 5481607 h 5746992"/>
                  <a:gd name="connsiteX17" fmla="*/ 1133124 w 3040757"/>
                  <a:gd name="connsiteY17" fmla="*/ 5746992 h 5746992"/>
                  <a:gd name="connsiteX18" fmla="*/ 867739 w 3040757"/>
                  <a:gd name="connsiteY18" fmla="*/ 5481607 h 5746992"/>
                  <a:gd name="connsiteX19" fmla="*/ 867739 w 3040757"/>
                  <a:gd name="connsiteY19" fmla="*/ 3851787 h 5746992"/>
                  <a:gd name="connsiteX20" fmla="*/ 568243 w 3040757"/>
                  <a:gd name="connsiteY20" fmla="*/ 3851787 h 5746992"/>
                  <a:gd name="connsiteX21" fmla="*/ 817853 w 3040757"/>
                  <a:gd name="connsiteY21" fmla="*/ 2565633 h 5746992"/>
                  <a:gd name="connsiteX22" fmla="*/ 402104 w 3040757"/>
                  <a:gd name="connsiteY22" fmla="*/ 3540033 h 5746992"/>
                  <a:gd name="connsiteX23" fmla="*/ 127291 w 3040757"/>
                  <a:gd name="connsiteY23" fmla="*/ 3650471 h 5746992"/>
                  <a:gd name="connsiteX24" fmla="*/ 16854 w 3040757"/>
                  <a:gd name="connsiteY24" fmla="*/ 3375658 h 5746992"/>
                  <a:gd name="connsiteX25" fmla="*/ 903190 w 3040757"/>
                  <a:gd name="connsiteY25" fmla="*/ 1298331 h 5746992"/>
                  <a:gd name="connsiteX26" fmla="*/ 936290 w 3040757"/>
                  <a:gd name="connsiteY26" fmla="*/ 1244745 h 5746992"/>
                  <a:gd name="connsiteX27" fmla="*/ 945842 w 3040757"/>
                  <a:gd name="connsiteY27" fmla="*/ 1236378 h 5746992"/>
                  <a:gd name="connsiteX28" fmla="*/ 952207 w 3040757"/>
                  <a:gd name="connsiteY28" fmla="*/ 1204848 h 5746992"/>
                  <a:gd name="connsiteX29" fmla="*/ 1075754 w 3040757"/>
                  <a:gd name="connsiteY29" fmla="*/ 1122956 h 5746992"/>
                  <a:gd name="connsiteX30" fmla="*/ 1530089 w 3040757"/>
                  <a:gd name="connsiteY30" fmla="*/ 0 h 5746992"/>
                  <a:gd name="connsiteX31" fmla="*/ 2058541 w 3040757"/>
                  <a:gd name="connsiteY31" fmla="*/ 528452 h 5746992"/>
                  <a:gd name="connsiteX32" fmla="*/ 1530089 w 3040757"/>
                  <a:gd name="connsiteY32" fmla="*/ 1056904 h 5746992"/>
                  <a:gd name="connsiteX33" fmla="*/ 1001637 w 3040757"/>
                  <a:gd name="connsiteY33" fmla="*/ 528452 h 5746992"/>
                  <a:gd name="connsiteX34" fmla="*/ 1530089 w 3040757"/>
                  <a:gd name="connsiteY34" fmla="*/ 0 h 5746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3040757" h="5746992">
                    <a:moveTo>
                      <a:pt x="1075754" y="1122956"/>
                    </a:moveTo>
                    <a:lnTo>
                      <a:pt x="2006658" y="1122956"/>
                    </a:lnTo>
                    <a:cubicBezTo>
                      <a:pt x="2062198" y="1122956"/>
                      <a:pt x="2109850" y="1156723"/>
                      <a:pt x="2130205" y="1204848"/>
                    </a:cubicBezTo>
                    <a:lnTo>
                      <a:pt x="2136981" y="1238408"/>
                    </a:lnTo>
                    <a:lnTo>
                      <a:pt x="2168066" y="1290355"/>
                    </a:lnTo>
                    <a:lnTo>
                      <a:pt x="3025041" y="3379965"/>
                    </a:lnTo>
                    <a:cubicBezTo>
                      <a:pt x="3068928" y="3486978"/>
                      <a:pt x="3017755" y="3609307"/>
                      <a:pt x="2910742" y="3653194"/>
                    </a:cubicBezTo>
                    <a:cubicBezTo>
                      <a:pt x="2803729" y="3697082"/>
                      <a:pt x="2681400" y="3645908"/>
                      <a:pt x="2637513" y="3538895"/>
                    </a:cubicBezTo>
                    <a:lnTo>
                      <a:pt x="2245881" y="2583957"/>
                    </a:lnTo>
                    <a:lnTo>
                      <a:pt x="2491934" y="3851787"/>
                    </a:lnTo>
                    <a:lnTo>
                      <a:pt x="2191326" y="3851787"/>
                    </a:lnTo>
                    <a:lnTo>
                      <a:pt x="2191326" y="5481607"/>
                    </a:lnTo>
                    <a:cubicBezTo>
                      <a:pt x="2191326" y="5628175"/>
                      <a:pt x="2072509" y="5746992"/>
                      <a:pt x="1925941" y="5746992"/>
                    </a:cubicBezTo>
                    <a:cubicBezTo>
                      <a:pt x="1779373" y="5746992"/>
                      <a:pt x="1660556" y="5628175"/>
                      <a:pt x="1660556" y="5481607"/>
                    </a:cubicBezTo>
                    <a:lnTo>
                      <a:pt x="1660556" y="3851787"/>
                    </a:lnTo>
                    <a:lnTo>
                      <a:pt x="1398509" y="3851787"/>
                    </a:lnTo>
                    <a:lnTo>
                      <a:pt x="1398509" y="5481607"/>
                    </a:lnTo>
                    <a:cubicBezTo>
                      <a:pt x="1398509" y="5628175"/>
                      <a:pt x="1279692" y="5746992"/>
                      <a:pt x="1133124" y="5746992"/>
                    </a:cubicBezTo>
                    <a:cubicBezTo>
                      <a:pt x="986556" y="5746992"/>
                      <a:pt x="867739" y="5628175"/>
                      <a:pt x="867739" y="5481607"/>
                    </a:cubicBezTo>
                    <a:lnTo>
                      <a:pt x="867739" y="3851787"/>
                    </a:lnTo>
                    <a:lnTo>
                      <a:pt x="568243" y="3851787"/>
                    </a:lnTo>
                    <a:lnTo>
                      <a:pt x="817853" y="2565633"/>
                    </a:lnTo>
                    <a:lnTo>
                      <a:pt x="402104" y="3540033"/>
                    </a:lnTo>
                    <a:cubicBezTo>
                      <a:pt x="356713" y="3646417"/>
                      <a:pt x="233676" y="3695862"/>
                      <a:pt x="127291" y="3650471"/>
                    </a:cubicBezTo>
                    <a:cubicBezTo>
                      <a:pt x="20907" y="3605080"/>
                      <a:pt x="-28537" y="3482042"/>
                      <a:pt x="16854" y="3375658"/>
                    </a:cubicBezTo>
                    <a:lnTo>
                      <a:pt x="903190" y="1298331"/>
                    </a:lnTo>
                    <a:cubicBezTo>
                      <a:pt x="911701" y="1278384"/>
                      <a:pt x="922941" y="1260439"/>
                      <a:pt x="936290" y="1244745"/>
                    </a:cubicBezTo>
                    <a:lnTo>
                      <a:pt x="945842" y="1236378"/>
                    </a:lnTo>
                    <a:lnTo>
                      <a:pt x="952207" y="1204848"/>
                    </a:lnTo>
                    <a:cubicBezTo>
                      <a:pt x="972562" y="1156723"/>
                      <a:pt x="1020215" y="1122956"/>
                      <a:pt x="1075754" y="1122956"/>
                    </a:cubicBezTo>
                    <a:close/>
                    <a:moveTo>
                      <a:pt x="1530089" y="0"/>
                    </a:moveTo>
                    <a:cubicBezTo>
                      <a:pt x="1821945" y="0"/>
                      <a:pt x="2058541" y="236596"/>
                      <a:pt x="2058541" y="528452"/>
                    </a:cubicBezTo>
                    <a:cubicBezTo>
                      <a:pt x="2058541" y="820308"/>
                      <a:pt x="1821945" y="1056904"/>
                      <a:pt x="1530089" y="1056904"/>
                    </a:cubicBezTo>
                    <a:cubicBezTo>
                      <a:pt x="1238233" y="1056904"/>
                      <a:pt x="1001637" y="820308"/>
                      <a:pt x="1001637" y="528452"/>
                    </a:cubicBezTo>
                    <a:cubicBezTo>
                      <a:pt x="1001637" y="236596"/>
                      <a:pt x="1238233" y="0"/>
                      <a:pt x="1530089" y="0"/>
                    </a:cubicBezTo>
                    <a:close/>
                  </a:path>
                </a:pathLst>
              </a:custGeom>
              <a:solidFill>
                <a:srgbClr val="1964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fr-CA" dirty="0"/>
              </a:p>
            </p:txBody>
          </p:sp>
          <p:sp>
            <p:nvSpPr>
              <p:cNvPr id="20" name="Forme libre 19"/>
              <p:cNvSpPr>
                <a:spLocks noChangeAspect="1"/>
              </p:cNvSpPr>
              <p:nvPr/>
            </p:nvSpPr>
            <p:spPr>
              <a:xfrm>
                <a:off x="4790108" y="3090225"/>
                <a:ext cx="142389" cy="360000"/>
              </a:xfrm>
              <a:custGeom>
                <a:avLst/>
                <a:gdLst>
                  <a:gd name="connsiteX0" fmla="*/ 358466 w 2273072"/>
                  <a:gd name="connsiteY0" fmla="*/ 1123786 h 5746992"/>
                  <a:gd name="connsiteX1" fmla="*/ 1913262 w 2273072"/>
                  <a:gd name="connsiteY1" fmla="*/ 1123786 h 5746992"/>
                  <a:gd name="connsiteX2" fmla="*/ 2241292 w 2273072"/>
                  <a:gd name="connsiteY2" fmla="*/ 1341220 h 5746992"/>
                  <a:gd name="connsiteX3" fmla="*/ 2254052 w 2273072"/>
                  <a:gd name="connsiteY3" fmla="*/ 1382323 h 5746992"/>
                  <a:gd name="connsiteX4" fmla="*/ 2256614 w 2273072"/>
                  <a:gd name="connsiteY4" fmla="*/ 1386124 h 5746992"/>
                  <a:gd name="connsiteX5" fmla="*/ 2273072 w 2273072"/>
                  <a:gd name="connsiteY5" fmla="*/ 1467642 h 5746992"/>
                  <a:gd name="connsiteX6" fmla="*/ 2273072 w 2273072"/>
                  <a:gd name="connsiteY6" fmla="*/ 3726154 h 5746992"/>
                  <a:gd name="connsiteX7" fmla="*/ 2063646 w 2273072"/>
                  <a:gd name="connsiteY7" fmla="*/ 3935580 h 5746992"/>
                  <a:gd name="connsiteX8" fmla="*/ 1854220 w 2273072"/>
                  <a:gd name="connsiteY8" fmla="*/ 3726154 h 5746992"/>
                  <a:gd name="connsiteX9" fmla="*/ 1854220 w 2273072"/>
                  <a:gd name="connsiteY9" fmla="*/ 1899197 h 5746992"/>
                  <a:gd name="connsiteX10" fmla="*/ 1791720 w 2273072"/>
                  <a:gd name="connsiteY10" fmla="*/ 1899197 h 5746992"/>
                  <a:gd name="connsiteX11" fmla="*/ 1791720 w 2273072"/>
                  <a:gd name="connsiteY11" fmla="*/ 3281635 h 5746992"/>
                  <a:gd name="connsiteX12" fmla="*/ 1797101 w 2273072"/>
                  <a:gd name="connsiteY12" fmla="*/ 3335013 h 5746992"/>
                  <a:gd name="connsiteX13" fmla="*/ 1797101 w 2273072"/>
                  <a:gd name="connsiteY13" fmla="*/ 5481607 h 5746992"/>
                  <a:gd name="connsiteX14" fmla="*/ 1531716 w 2273072"/>
                  <a:gd name="connsiteY14" fmla="*/ 5746992 h 5746992"/>
                  <a:gd name="connsiteX15" fmla="*/ 1266331 w 2273072"/>
                  <a:gd name="connsiteY15" fmla="*/ 5481607 h 5746992"/>
                  <a:gd name="connsiteX16" fmla="*/ 1266331 w 2273072"/>
                  <a:gd name="connsiteY16" fmla="*/ 3640214 h 5746992"/>
                  <a:gd name="connsiteX17" fmla="*/ 1012910 w 2273072"/>
                  <a:gd name="connsiteY17" fmla="*/ 3640214 h 5746992"/>
                  <a:gd name="connsiteX18" fmla="*/ 1012910 w 2273072"/>
                  <a:gd name="connsiteY18" fmla="*/ 5481607 h 5746992"/>
                  <a:gd name="connsiteX19" fmla="*/ 747525 w 2273072"/>
                  <a:gd name="connsiteY19" fmla="*/ 5746992 h 5746992"/>
                  <a:gd name="connsiteX20" fmla="*/ 482140 w 2273072"/>
                  <a:gd name="connsiteY20" fmla="*/ 5481607 h 5746992"/>
                  <a:gd name="connsiteX21" fmla="*/ 482140 w 2273072"/>
                  <a:gd name="connsiteY21" fmla="*/ 3442740 h 5746992"/>
                  <a:gd name="connsiteX22" fmla="*/ 480008 w 2273072"/>
                  <a:gd name="connsiteY22" fmla="*/ 3421591 h 5746992"/>
                  <a:gd name="connsiteX23" fmla="*/ 480008 w 2273072"/>
                  <a:gd name="connsiteY23" fmla="*/ 1899197 h 5746992"/>
                  <a:gd name="connsiteX24" fmla="*/ 418852 w 2273072"/>
                  <a:gd name="connsiteY24" fmla="*/ 1899197 h 5746992"/>
                  <a:gd name="connsiteX25" fmla="*/ 418852 w 2273072"/>
                  <a:gd name="connsiteY25" fmla="*/ 3726154 h 5746992"/>
                  <a:gd name="connsiteX26" fmla="*/ 209426 w 2273072"/>
                  <a:gd name="connsiteY26" fmla="*/ 3935580 h 5746992"/>
                  <a:gd name="connsiteX27" fmla="*/ 0 w 2273072"/>
                  <a:gd name="connsiteY27" fmla="*/ 3726154 h 5746992"/>
                  <a:gd name="connsiteX28" fmla="*/ 0 w 2273072"/>
                  <a:gd name="connsiteY28" fmla="*/ 1467642 h 5746992"/>
                  <a:gd name="connsiteX29" fmla="*/ 16458 w 2273072"/>
                  <a:gd name="connsiteY29" fmla="*/ 1386124 h 5746992"/>
                  <a:gd name="connsiteX30" fmla="*/ 16530 w 2273072"/>
                  <a:gd name="connsiteY30" fmla="*/ 1386017 h 5746992"/>
                  <a:gd name="connsiteX31" fmla="*/ 30436 w 2273072"/>
                  <a:gd name="connsiteY31" fmla="*/ 1341220 h 5746992"/>
                  <a:gd name="connsiteX32" fmla="*/ 358466 w 2273072"/>
                  <a:gd name="connsiteY32" fmla="*/ 1123786 h 5746992"/>
                  <a:gd name="connsiteX33" fmla="*/ 1135864 w 2273072"/>
                  <a:gd name="connsiteY33" fmla="*/ 0 h 5746992"/>
                  <a:gd name="connsiteX34" fmla="*/ 1664316 w 2273072"/>
                  <a:gd name="connsiteY34" fmla="*/ 528452 h 5746992"/>
                  <a:gd name="connsiteX35" fmla="*/ 1135864 w 2273072"/>
                  <a:gd name="connsiteY35" fmla="*/ 1056904 h 5746992"/>
                  <a:gd name="connsiteX36" fmla="*/ 607412 w 2273072"/>
                  <a:gd name="connsiteY36" fmla="*/ 528452 h 5746992"/>
                  <a:gd name="connsiteX37" fmla="*/ 1135864 w 2273072"/>
                  <a:gd name="connsiteY37" fmla="*/ 0 h 5746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273072" h="5746992">
                    <a:moveTo>
                      <a:pt x="358466" y="1123786"/>
                    </a:moveTo>
                    <a:lnTo>
                      <a:pt x="1913262" y="1123786"/>
                    </a:lnTo>
                    <a:cubicBezTo>
                      <a:pt x="2060725" y="1123786"/>
                      <a:pt x="2187247" y="1213443"/>
                      <a:pt x="2241292" y="1341220"/>
                    </a:cubicBezTo>
                    <a:lnTo>
                      <a:pt x="2254052" y="1382323"/>
                    </a:lnTo>
                    <a:lnTo>
                      <a:pt x="2256614" y="1386124"/>
                    </a:lnTo>
                    <a:cubicBezTo>
                      <a:pt x="2267212" y="1411180"/>
                      <a:pt x="2273072" y="1438726"/>
                      <a:pt x="2273072" y="1467642"/>
                    </a:cubicBezTo>
                    <a:lnTo>
                      <a:pt x="2273072" y="3726154"/>
                    </a:lnTo>
                    <a:cubicBezTo>
                      <a:pt x="2273072" y="3841817"/>
                      <a:pt x="2179309" y="3935580"/>
                      <a:pt x="2063646" y="3935580"/>
                    </a:cubicBezTo>
                    <a:cubicBezTo>
                      <a:pt x="1947983" y="3935580"/>
                      <a:pt x="1854220" y="3841817"/>
                      <a:pt x="1854220" y="3726154"/>
                    </a:cubicBezTo>
                    <a:lnTo>
                      <a:pt x="1854220" y="1899197"/>
                    </a:lnTo>
                    <a:lnTo>
                      <a:pt x="1791720" y="1899197"/>
                    </a:lnTo>
                    <a:lnTo>
                      <a:pt x="1791720" y="3281635"/>
                    </a:lnTo>
                    <a:lnTo>
                      <a:pt x="1797101" y="3335013"/>
                    </a:lnTo>
                    <a:lnTo>
                      <a:pt x="1797101" y="5481607"/>
                    </a:lnTo>
                    <a:cubicBezTo>
                      <a:pt x="1797101" y="5628175"/>
                      <a:pt x="1678284" y="5746992"/>
                      <a:pt x="1531716" y="5746992"/>
                    </a:cubicBezTo>
                    <a:cubicBezTo>
                      <a:pt x="1385148" y="5746992"/>
                      <a:pt x="1266331" y="5628175"/>
                      <a:pt x="1266331" y="5481607"/>
                    </a:cubicBezTo>
                    <a:lnTo>
                      <a:pt x="1266331" y="3640214"/>
                    </a:lnTo>
                    <a:lnTo>
                      <a:pt x="1012910" y="3640214"/>
                    </a:lnTo>
                    <a:lnTo>
                      <a:pt x="1012910" y="5481607"/>
                    </a:lnTo>
                    <a:cubicBezTo>
                      <a:pt x="1012910" y="5628175"/>
                      <a:pt x="894093" y="5746992"/>
                      <a:pt x="747525" y="5746992"/>
                    </a:cubicBezTo>
                    <a:cubicBezTo>
                      <a:pt x="600957" y="5746992"/>
                      <a:pt x="482140" y="5628175"/>
                      <a:pt x="482140" y="5481607"/>
                    </a:cubicBezTo>
                    <a:lnTo>
                      <a:pt x="482140" y="3442740"/>
                    </a:lnTo>
                    <a:lnTo>
                      <a:pt x="480008" y="3421591"/>
                    </a:lnTo>
                    <a:lnTo>
                      <a:pt x="480008" y="1899197"/>
                    </a:lnTo>
                    <a:lnTo>
                      <a:pt x="418852" y="1899197"/>
                    </a:lnTo>
                    <a:lnTo>
                      <a:pt x="418852" y="3726154"/>
                    </a:lnTo>
                    <a:cubicBezTo>
                      <a:pt x="418852" y="3841817"/>
                      <a:pt x="325089" y="3935580"/>
                      <a:pt x="209426" y="3935580"/>
                    </a:cubicBezTo>
                    <a:cubicBezTo>
                      <a:pt x="93763" y="3935580"/>
                      <a:pt x="0" y="3841817"/>
                      <a:pt x="0" y="3726154"/>
                    </a:cubicBezTo>
                    <a:lnTo>
                      <a:pt x="0" y="1467642"/>
                    </a:lnTo>
                    <a:cubicBezTo>
                      <a:pt x="0" y="1438727"/>
                      <a:pt x="5860" y="1411180"/>
                      <a:pt x="16458" y="1386124"/>
                    </a:cubicBezTo>
                    <a:lnTo>
                      <a:pt x="16530" y="1386017"/>
                    </a:lnTo>
                    <a:lnTo>
                      <a:pt x="30436" y="1341220"/>
                    </a:lnTo>
                    <a:cubicBezTo>
                      <a:pt x="84481" y="1213443"/>
                      <a:pt x="211003" y="1123786"/>
                      <a:pt x="358466" y="1123786"/>
                    </a:cubicBezTo>
                    <a:close/>
                    <a:moveTo>
                      <a:pt x="1135864" y="0"/>
                    </a:moveTo>
                    <a:cubicBezTo>
                      <a:pt x="1427720" y="0"/>
                      <a:pt x="1664316" y="236596"/>
                      <a:pt x="1664316" y="528452"/>
                    </a:cubicBezTo>
                    <a:cubicBezTo>
                      <a:pt x="1664316" y="820309"/>
                      <a:pt x="1427720" y="1056904"/>
                      <a:pt x="1135864" y="1056904"/>
                    </a:cubicBezTo>
                    <a:cubicBezTo>
                      <a:pt x="844008" y="1056904"/>
                      <a:pt x="607412" y="820309"/>
                      <a:pt x="607412" y="528452"/>
                    </a:cubicBezTo>
                    <a:cubicBezTo>
                      <a:pt x="607412" y="236596"/>
                      <a:pt x="844008" y="0"/>
                      <a:pt x="1135864" y="0"/>
                    </a:cubicBezTo>
                    <a:close/>
                  </a:path>
                </a:pathLst>
              </a:custGeom>
              <a:solidFill>
                <a:srgbClr val="1964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fr-CA" dirty="0"/>
              </a:p>
            </p:txBody>
          </p:sp>
        </p:grpSp>
        <p:grpSp>
          <p:nvGrpSpPr>
            <p:cNvPr id="7" name="Groupe 6"/>
            <p:cNvGrpSpPr/>
            <p:nvPr/>
          </p:nvGrpSpPr>
          <p:grpSpPr>
            <a:xfrm>
              <a:off x="5728320" y="3139035"/>
              <a:ext cx="1191799" cy="362491"/>
              <a:chOff x="6277213" y="3145415"/>
              <a:chExt cx="1191799" cy="362491"/>
            </a:xfrm>
          </p:grpSpPr>
          <p:grpSp>
            <p:nvGrpSpPr>
              <p:cNvPr id="11" name="Groupe 10"/>
              <p:cNvGrpSpPr/>
              <p:nvPr/>
            </p:nvGrpSpPr>
            <p:grpSpPr>
              <a:xfrm>
                <a:off x="6277213" y="3145415"/>
                <a:ext cx="1012468" cy="360000"/>
                <a:chOff x="3707148" y="2375163"/>
                <a:chExt cx="1012468" cy="360000"/>
              </a:xfrm>
            </p:grpSpPr>
            <p:sp>
              <p:nvSpPr>
                <p:cNvPr id="13" name="Forme libre 12"/>
                <p:cNvSpPr>
                  <a:spLocks noChangeAspect="1"/>
                </p:cNvSpPr>
                <p:nvPr/>
              </p:nvSpPr>
              <p:spPr>
                <a:xfrm>
                  <a:off x="4118143" y="2375163"/>
                  <a:ext cx="142389" cy="360000"/>
                </a:xfrm>
                <a:custGeom>
                  <a:avLst/>
                  <a:gdLst>
                    <a:gd name="connsiteX0" fmla="*/ 358466 w 2273072"/>
                    <a:gd name="connsiteY0" fmla="*/ 1123786 h 5746992"/>
                    <a:gd name="connsiteX1" fmla="*/ 1913262 w 2273072"/>
                    <a:gd name="connsiteY1" fmla="*/ 1123786 h 5746992"/>
                    <a:gd name="connsiteX2" fmla="*/ 2241292 w 2273072"/>
                    <a:gd name="connsiteY2" fmla="*/ 1341220 h 5746992"/>
                    <a:gd name="connsiteX3" fmla="*/ 2254052 w 2273072"/>
                    <a:gd name="connsiteY3" fmla="*/ 1382323 h 5746992"/>
                    <a:gd name="connsiteX4" fmla="*/ 2256614 w 2273072"/>
                    <a:gd name="connsiteY4" fmla="*/ 1386124 h 5746992"/>
                    <a:gd name="connsiteX5" fmla="*/ 2273072 w 2273072"/>
                    <a:gd name="connsiteY5" fmla="*/ 1467642 h 5746992"/>
                    <a:gd name="connsiteX6" fmla="*/ 2273072 w 2273072"/>
                    <a:gd name="connsiteY6" fmla="*/ 3726154 h 5746992"/>
                    <a:gd name="connsiteX7" fmla="*/ 2063646 w 2273072"/>
                    <a:gd name="connsiteY7" fmla="*/ 3935580 h 5746992"/>
                    <a:gd name="connsiteX8" fmla="*/ 1854220 w 2273072"/>
                    <a:gd name="connsiteY8" fmla="*/ 3726154 h 5746992"/>
                    <a:gd name="connsiteX9" fmla="*/ 1854220 w 2273072"/>
                    <a:gd name="connsiteY9" fmla="*/ 1899197 h 5746992"/>
                    <a:gd name="connsiteX10" fmla="*/ 1791720 w 2273072"/>
                    <a:gd name="connsiteY10" fmla="*/ 1899197 h 5746992"/>
                    <a:gd name="connsiteX11" fmla="*/ 1791720 w 2273072"/>
                    <a:gd name="connsiteY11" fmla="*/ 3281635 h 5746992"/>
                    <a:gd name="connsiteX12" fmla="*/ 1797101 w 2273072"/>
                    <a:gd name="connsiteY12" fmla="*/ 3335013 h 5746992"/>
                    <a:gd name="connsiteX13" fmla="*/ 1797101 w 2273072"/>
                    <a:gd name="connsiteY13" fmla="*/ 5481607 h 5746992"/>
                    <a:gd name="connsiteX14" fmla="*/ 1531716 w 2273072"/>
                    <a:gd name="connsiteY14" fmla="*/ 5746992 h 5746992"/>
                    <a:gd name="connsiteX15" fmla="*/ 1266331 w 2273072"/>
                    <a:gd name="connsiteY15" fmla="*/ 5481607 h 5746992"/>
                    <a:gd name="connsiteX16" fmla="*/ 1266331 w 2273072"/>
                    <a:gd name="connsiteY16" fmla="*/ 3640214 h 5746992"/>
                    <a:gd name="connsiteX17" fmla="*/ 1012910 w 2273072"/>
                    <a:gd name="connsiteY17" fmla="*/ 3640214 h 5746992"/>
                    <a:gd name="connsiteX18" fmla="*/ 1012910 w 2273072"/>
                    <a:gd name="connsiteY18" fmla="*/ 5481607 h 5746992"/>
                    <a:gd name="connsiteX19" fmla="*/ 747525 w 2273072"/>
                    <a:gd name="connsiteY19" fmla="*/ 5746992 h 5746992"/>
                    <a:gd name="connsiteX20" fmla="*/ 482140 w 2273072"/>
                    <a:gd name="connsiteY20" fmla="*/ 5481607 h 5746992"/>
                    <a:gd name="connsiteX21" fmla="*/ 482140 w 2273072"/>
                    <a:gd name="connsiteY21" fmla="*/ 3442740 h 5746992"/>
                    <a:gd name="connsiteX22" fmla="*/ 480008 w 2273072"/>
                    <a:gd name="connsiteY22" fmla="*/ 3421591 h 5746992"/>
                    <a:gd name="connsiteX23" fmla="*/ 480008 w 2273072"/>
                    <a:gd name="connsiteY23" fmla="*/ 1899197 h 5746992"/>
                    <a:gd name="connsiteX24" fmla="*/ 418852 w 2273072"/>
                    <a:gd name="connsiteY24" fmla="*/ 1899197 h 5746992"/>
                    <a:gd name="connsiteX25" fmla="*/ 418852 w 2273072"/>
                    <a:gd name="connsiteY25" fmla="*/ 3726154 h 5746992"/>
                    <a:gd name="connsiteX26" fmla="*/ 209426 w 2273072"/>
                    <a:gd name="connsiteY26" fmla="*/ 3935580 h 5746992"/>
                    <a:gd name="connsiteX27" fmla="*/ 0 w 2273072"/>
                    <a:gd name="connsiteY27" fmla="*/ 3726154 h 5746992"/>
                    <a:gd name="connsiteX28" fmla="*/ 0 w 2273072"/>
                    <a:gd name="connsiteY28" fmla="*/ 1467642 h 5746992"/>
                    <a:gd name="connsiteX29" fmla="*/ 16458 w 2273072"/>
                    <a:gd name="connsiteY29" fmla="*/ 1386124 h 5746992"/>
                    <a:gd name="connsiteX30" fmla="*/ 16530 w 2273072"/>
                    <a:gd name="connsiteY30" fmla="*/ 1386017 h 5746992"/>
                    <a:gd name="connsiteX31" fmla="*/ 30436 w 2273072"/>
                    <a:gd name="connsiteY31" fmla="*/ 1341220 h 5746992"/>
                    <a:gd name="connsiteX32" fmla="*/ 358466 w 2273072"/>
                    <a:gd name="connsiteY32" fmla="*/ 1123786 h 5746992"/>
                    <a:gd name="connsiteX33" fmla="*/ 1135864 w 2273072"/>
                    <a:gd name="connsiteY33" fmla="*/ 0 h 5746992"/>
                    <a:gd name="connsiteX34" fmla="*/ 1664316 w 2273072"/>
                    <a:gd name="connsiteY34" fmla="*/ 528452 h 5746992"/>
                    <a:gd name="connsiteX35" fmla="*/ 1135864 w 2273072"/>
                    <a:gd name="connsiteY35" fmla="*/ 1056904 h 5746992"/>
                    <a:gd name="connsiteX36" fmla="*/ 607412 w 2273072"/>
                    <a:gd name="connsiteY36" fmla="*/ 528452 h 5746992"/>
                    <a:gd name="connsiteX37" fmla="*/ 1135864 w 2273072"/>
                    <a:gd name="connsiteY37" fmla="*/ 0 h 5746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2273072" h="5746992">
                      <a:moveTo>
                        <a:pt x="358466" y="1123786"/>
                      </a:moveTo>
                      <a:lnTo>
                        <a:pt x="1913262" y="1123786"/>
                      </a:lnTo>
                      <a:cubicBezTo>
                        <a:pt x="2060725" y="1123786"/>
                        <a:pt x="2187247" y="1213443"/>
                        <a:pt x="2241292" y="1341220"/>
                      </a:cubicBezTo>
                      <a:lnTo>
                        <a:pt x="2254052" y="1382323"/>
                      </a:lnTo>
                      <a:lnTo>
                        <a:pt x="2256614" y="1386124"/>
                      </a:lnTo>
                      <a:cubicBezTo>
                        <a:pt x="2267212" y="1411180"/>
                        <a:pt x="2273072" y="1438726"/>
                        <a:pt x="2273072" y="1467642"/>
                      </a:cubicBezTo>
                      <a:lnTo>
                        <a:pt x="2273072" y="3726154"/>
                      </a:lnTo>
                      <a:cubicBezTo>
                        <a:pt x="2273072" y="3841817"/>
                        <a:pt x="2179309" y="3935580"/>
                        <a:pt x="2063646" y="3935580"/>
                      </a:cubicBezTo>
                      <a:cubicBezTo>
                        <a:pt x="1947983" y="3935580"/>
                        <a:pt x="1854220" y="3841817"/>
                        <a:pt x="1854220" y="3726154"/>
                      </a:cubicBezTo>
                      <a:lnTo>
                        <a:pt x="1854220" y="1899197"/>
                      </a:lnTo>
                      <a:lnTo>
                        <a:pt x="1791720" y="1899197"/>
                      </a:lnTo>
                      <a:lnTo>
                        <a:pt x="1791720" y="3281635"/>
                      </a:lnTo>
                      <a:lnTo>
                        <a:pt x="1797101" y="3335013"/>
                      </a:lnTo>
                      <a:lnTo>
                        <a:pt x="1797101" y="5481607"/>
                      </a:lnTo>
                      <a:cubicBezTo>
                        <a:pt x="1797101" y="5628175"/>
                        <a:pt x="1678284" y="5746992"/>
                        <a:pt x="1531716" y="5746992"/>
                      </a:cubicBezTo>
                      <a:cubicBezTo>
                        <a:pt x="1385148" y="5746992"/>
                        <a:pt x="1266331" y="5628175"/>
                        <a:pt x="1266331" y="5481607"/>
                      </a:cubicBezTo>
                      <a:lnTo>
                        <a:pt x="1266331" y="3640214"/>
                      </a:lnTo>
                      <a:lnTo>
                        <a:pt x="1012910" y="3640214"/>
                      </a:lnTo>
                      <a:lnTo>
                        <a:pt x="1012910" y="5481607"/>
                      </a:lnTo>
                      <a:cubicBezTo>
                        <a:pt x="1012910" y="5628175"/>
                        <a:pt x="894093" y="5746992"/>
                        <a:pt x="747525" y="5746992"/>
                      </a:cubicBezTo>
                      <a:cubicBezTo>
                        <a:pt x="600957" y="5746992"/>
                        <a:pt x="482140" y="5628175"/>
                        <a:pt x="482140" y="5481607"/>
                      </a:cubicBezTo>
                      <a:lnTo>
                        <a:pt x="482140" y="3442740"/>
                      </a:lnTo>
                      <a:lnTo>
                        <a:pt x="480008" y="3421591"/>
                      </a:lnTo>
                      <a:lnTo>
                        <a:pt x="480008" y="1899197"/>
                      </a:lnTo>
                      <a:lnTo>
                        <a:pt x="418852" y="1899197"/>
                      </a:lnTo>
                      <a:lnTo>
                        <a:pt x="418852" y="3726154"/>
                      </a:lnTo>
                      <a:cubicBezTo>
                        <a:pt x="418852" y="3841817"/>
                        <a:pt x="325089" y="3935580"/>
                        <a:pt x="209426" y="3935580"/>
                      </a:cubicBezTo>
                      <a:cubicBezTo>
                        <a:pt x="93763" y="3935580"/>
                        <a:pt x="0" y="3841817"/>
                        <a:pt x="0" y="3726154"/>
                      </a:cubicBezTo>
                      <a:lnTo>
                        <a:pt x="0" y="1467642"/>
                      </a:lnTo>
                      <a:cubicBezTo>
                        <a:pt x="0" y="1438727"/>
                        <a:pt x="5860" y="1411180"/>
                        <a:pt x="16458" y="1386124"/>
                      </a:cubicBezTo>
                      <a:lnTo>
                        <a:pt x="16530" y="1386017"/>
                      </a:lnTo>
                      <a:lnTo>
                        <a:pt x="30436" y="1341220"/>
                      </a:lnTo>
                      <a:cubicBezTo>
                        <a:pt x="84481" y="1213443"/>
                        <a:pt x="211003" y="1123786"/>
                        <a:pt x="358466" y="1123786"/>
                      </a:cubicBezTo>
                      <a:close/>
                      <a:moveTo>
                        <a:pt x="1135864" y="0"/>
                      </a:moveTo>
                      <a:cubicBezTo>
                        <a:pt x="1427720" y="0"/>
                        <a:pt x="1664316" y="236596"/>
                        <a:pt x="1664316" y="528452"/>
                      </a:cubicBezTo>
                      <a:cubicBezTo>
                        <a:pt x="1664316" y="820309"/>
                        <a:pt x="1427720" y="1056904"/>
                        <a:pt x="1135864" y="1056904"/>
                      </a:cubicBezTo>
                      <a:cubicBezTo>
                        <a:pt x="844008" y="1056904"/>
                        <a:pt x="607412" y="820309"/>
                        <a:pt x="607412" y="528452"/>
                      </a:cubicBezTo>
                      <a:cubicBezTo>
                        <a:pt x="607412" y="236596"/>
                        <a:pt x="844008" y="0"/>
                        <a:pt x="1135864" y="0"/>
                      </a:cubicBezTo>
                      <a:close/>
                    </a:path>
                  </a:pathLst>
                </a:custGeom>
                <a:solidFill>
                  <a:srgbClr val="0089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CA" dirty="0"/>
                </a:p>
              </p:txBody>
            </p:sp>
            <p:sp>
              <p:nvSpPr>
                <p:cNvPr id="14" name="Forme libre 13"/>
                <p:cNvSpPr>
                  <a:spLocks noChangeAspect="1"/>
                </p:cNvSpPr>
                <p:nvPr/>
              </p:nvSpPr>
              <p:spPr>
                <a:xfrm>
                  <a:off x="3707148" y="2375163"/>
                  <a:ext cx="190478" cy="360000"/>
                </a:xfrm>
                <a:custGeom>
                  <a:avLst/>
                  <a:gdLst>
                    <a:gd name="connsiteX0" fmla="*/ 1075754 w 3040757"/>
                    <a:gd name="connsiteY0" fmla="*/ 1122956 h 5746992"/>
                    <a:gd name="connsiteX1" fmla="*/ 2006658 w 3040757"/>
                    <a:gd name="connsiteY1" fmla="*/ 1122956 h 5746992"/>
                    <a:gd name="connsiteX2" fmla="*/ 2130205 w 3040757"/>
                    <a:gd name="connsiteY2" fmla="*/ 1204848 h 5746992"/>
                    <a:gd name="connsiteX3" fmla="*/ 2136981 w 3040757"/>
                    <a:gd name="connsiteY3" fmla="*/ 1238408 h 5746992"/>
                    <a:gd name="connsiteX4" fmla="*/ 2168066 w 3040757"/>
                    <a:gd name="connsiteY4" fmla="*/ 1290355 h 5746992"/>
                    <a:gd name="connsiteX5" fmla="*/ 3025041 w 3040757"/>
                    <a:gd name="connsiteY5" fmla="*/ 3379965 h 5746992"/>
                    <a:gd name="connsiteX6" fmla="*/ 2910742 w 3040757"/>
                    <a:gd name="connsiteY6" fmla="*/ 3653194 h 5746992"/>
                    <a:gd name="connsiteX7" fmla="*/ 2637513 w 3040757"/>
                    <a:gd name="connsiteY7" fmla="*/ 3538895 h 5746992"/>
                    <a:gd name="connsiteX8" fmla="*/ 2245881 w 3040757"/>
                    <a:gd name="connsiteY8" fmla="*/ 2583957 h 5746992"/>
                    <a:gd name="connsiteX9" fmla="*/ 2491934 w 3040757"/>
                    <a:gd name="connsiteY9" fmla="*/ 3851787 h 5746992"/>
                    <a:gd name="connsiteX10" fmla="*/ 2191326 w 3040757"/>
                    <a:gd name="connsiteY10" fmla="*/ 3851787 h 5746992"/>
                    <a:gd name="connsiteX11" fmla="*/ 2191326 w 3040757"/>
                    <a:gd name="connsiteY11" fmla="*/ 5481607 h 5746992"/>
                    <a:gd name="connsiteX12" fmla="*/ 1925941 w 3040757"/>
                    <a:gd name="connsiteY12" fmla="*/ 5746992 h 5746992"/>
                    <a:gd name="connsiteX13" fmla="*/ 1660556 w 3040757"/>
                    <a:gd name="connsiteY13" fmla="*/ 5481607 h 5746992"/>
                    <a:gd name="connsiteX14" fmla="*/ 1660556 w 3040757"/>
                    <a:gd name="connsiteY14" fmla="*/ 3851787 h 5746992"/>
                    <a:gd name="connsiteX15" fmla="*/ 1398509 w 3040757"/>
                    <a:gd name="connsiteY15" fmla="*/ 3851787 h 5746992"/>
                    <a:gd name="connsiteX16" fmla="*/ 1398509 w 3040757"/>
                    <a:gd name="connsiteY16" fmla="*/ 5481607 h 5746992"/>
                    <a:gd name="connsiteX17" fmla="*/ 1133124 w 3040757"/>
                    <a:gd name="connsiteY17" fmla="*/ 5746992 h 5746992"/>
                    <a:gd name="connsiteX18" fmla="*/ 867739 w 3040757"/>
                    <a:gd name="connsiteY18" fmla="*/ 5481607 h 5746992"/>
                    <a:gd name="connsiteX19" fmla="*/ 867739 w 3040757"/>
                    <a:gd name="connsiteY19" fmla="*/ 3851787 h 5746992"/>
                    <a:gd name="connsiteX20" fmla="*/ 568243 w 3040757"/>
                    <a:gd name="connsiteY20" fmla="*/ 3851787 h 5746992"/>
                    <a:gd name="connsiteX21" fmla="*/ 817853 w 3040757"/>
                    <a:gd name="connsiteY21" fmla="*/ 2565633 h 5746992"/>
                    <a:gd name="connsiteX22" fmla="*/ 402104 w 3040757"/>
                    <a:gd name="connsiteY22" fmla="*/ 3540033 h 5746992"/>
                    <a:gd name="connsiteX23" fmla="*/ 127291 w 3040757"/>
                    <a:gd name="connsiteY23" fmla="*/ 3650471 h 5746992"/>
                    <a:gd name="connsiteX24" fmla="*/ 16854 w 3040757"/>
                    <a:gd name="connsiteY24" fmla="*/ 3375658 h 5746992"/>
                    <a:gd name="connsiteX25" fmla="*/ 903190 w 3040757"/>
                    <a:gd name="connsiteY25" fmla="*/ 1298331 h 5746992"/>
                    <a:gd name="connsiteX26" fmla="*/ 936290 w 3040757"/>
                    <a:gd name="connsiteY26" fmla="*/ 1244745 h 5746992"/>
                    <a:gd name="connsiteX27" fmla="*/ 945842 w 3040757"/>
                    <a:gd name="connsiteY27" fmla="*/ 1236378 h 5746992"/>
                    <a:gd name="connsiteX28" fmla="*/ 952207 w 3040757"/>
                    <a:gd name="connsiteY28" fmla="*/ 1204848 h 5746992"/>
                    <a:gd name="connsiteX29" fmla="*/ 1075754 w 3040757"/>
                    <a:gd name="connsiteY29" fmla="*/ 1122956 h 5746992"/>
                    <a:gd name="connsiteX30" fmla="*/ 1530089 w 3040757"/>
                    <a:gd name="connsiteY30" fmla="*/ 0 h 5746992"/>
                    <a:gd name="connsiteX31" fmla="*/ 2058541 w 3040757"/>
                    <a:gd name="connsiteY31" fmla="*/ 528452 h 5746992"/>
                    <a:gd name="connsiteX32" fmla="*/ 1530089 w 3040757"/>
                    <a:gd name="connsiteY32" fmla="*/ 1056904 h 5746992"/>
                    <a:gd name="connsiteX33" fmla="*/ 1001637 w 3040757"/>
                    <a:gd name="connsiteY33" fmla="*/ 528452 h 5746992"/>
                    <a:gd name="connsiteX34" fmla="*/ 1530089 w 3040757"/>
                    <a:gd name="connsiteY34" fmla="*/ 0 h 5746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3040757" h="5746992">
                      <a:moveTo>
                        <a:pt x="1075754" y="1122956"/>
                      </a:moveTo>
                      <a:lnTo>
                        <a:pt x="2006658" y="1122956"/>
                      </a:lnTo>
                      <a:cubicBezTo>
                        <a:pt x="2062198" y="1122956"/>
                        <a:pt x="2109850" y="1156723"/>
                        <a:pt x="2130205" y="1204848"/>
                      </a:cubicBezTo>
                      <a:lnTo>
                        <a:pt x="2136981" y="1238408"/>
                      </a:lnTo>
                      <a:lnTo>
                        <a:pt x="2168066" y="1290355"/>
                      </a:lnTo>
                      <a:lnTo>
                        <a:pt x="3025041" y="3379965"/>
                      </a:lnTo>
                      <a:cubicBezTo>
                        <a:pt x="3068928" y="3486978"/>
                        <a:pt x="3017755" y="3609307"/>
                        <a:pt x="2910742" y="3653194"/>
                      </a:cubicBezTo>
                      <a:cubicBezTo>
                        <a:pt x="2803729" y="3697082"/>
                        <a:pt x="2681400" y="3645908"/>
                        <a:pt x="2637513" y="3538895"/>
                      </a:cubicBezTo>
                      <a:lnTo>
                        <a:pt x="2245881" y="2583957"/>
                      </a:lnTo>
                      <a:lnTo>
                        <a:pt x="2491934" y="3851787"/>
                      </a:lnTo>
                      <a:lnTo>
                        <a:pt x="2191326" y="3851787"/>
                      </a:lnTo>
                      <a:lnTo>
                        <a:pt x="2191326" y="5481607"/>
                      </a:lnTo>
                      <a:cubicBezTo>
                        <a:pt x="2191326" y="5628175"/>
                        <a:pt x="2072509" y="5746992"/>
                        <a:pt x="1925941" y="5746992"/>
                      </a:cubicBezTo>
                      <a:cubicBezTo>
                        <a:pt x="1779373" y="5746992"/>
                        <a:pt x="1660556" y="5628175"/>
                        <a:pt x="1660556" y="5481607"/>
                      </a:cubicBezTo>
                      <a:lnTo>
                        <a:pt x="1660556" y="3851787"/>
                      </a:lnTo>
                      <a:lnTo>
                        <a:pt x="1398509" y="3851787"/>
                      </a:lnTo>
                      <a:lnTo>
                        <a:pt x="1398509" y="5481607"/>
                      </a:lnTo>
                      <a:cubicBezTo>
                        <a:pt x="1398509" y="5628175"/>
                        <a:pt x="1279692" y="5746992"/>
                        <a:pt x="1133124" y="5746992"/>
                      </a:cubicBezTo>
                      <a:cubicBezTo>
                        <a:pt x="986556" y="5746992"/>
                        <a:pt x="867739" y="5628175"/>
                        <a:pt x="867739" y="5481607"/>
                      </a:cubicBezTo>
                      <a:lnTo>
                        <a:pt x="867739" y="3851787"/>
                      </a:lnTo>
                      <a:lnTo>
                        <a:pt x="568243" y="3851787"/>
                      </a:lnTo>
                      <a:lnTo>
                        <a:pt x="817853" y="2565633"/>
                      </a:lnTo>
                      <a:lnTo>
                        <a:pt x="402104" y="3540033"/>
                      </a:lnTo>
                      <a:cubicBezTo>
                        <a:pt x="356713" y="3646417"/>
                        <a:pt x="233676" y="3695862"/>
                        <a:pt x="127291" y="3650471"/>
                      </a:cubicBezTo>
                      <a:cubicBezTo>
                        <a:pt x="20907" y="3605080"/>
                        <a:pt x="-28537" y="3482042"/>
                        <a:pt x="16854" y="3375658"/>
                      </a:cubicBezTo>
                      <a:lnTo>
                        <a:pt x="903190" y="1298331"/>
                      </a:lnTo>
                      <a:cubicBezTo>
                        <a:pt x="911701" y="1278384"/>
                        <a:pt x="922941" y="1260439"/>
                        <a:pt x="936290" y="1244745"/>
                      </a:cubicBezTo>
                      <a:lnTo>
                        <a:pt x="945842" y="1236378"/>
                      </a:lnTo>
                      <a:lnTo>
                        <a:pt x="952207" y="1204848"/>
                      </a:lnTo>
                      <a:cubicBezTo>
                        <a:pt x="972562" y="1156723"/>
                        <a:pt x="1020215" y="1122956"/>
                        <a:pt x="1075754" y="1122956"/>
                      </a:cubicBezTo>
                      <a:close/>
                      <a:moveTo>
                        <a:pt x="1530089" y="0"/>
                      </a:moveTo>
                      <a:cubicBezTo>
                        <a:pt x="1821945" y="0"/>
                        <a:pt x="2058541" y="236596"/>
                        <a:pt x="2058541" y="528452"/>
                      </a:cubicBezTo>
                      <a:cubicBezTo>
                        <a:pt x="2058541" y="820308"/>
                        <a:pt x="1821945" y="1056904"/>
                        <a:pt x="1530089" y="1056904"/>
                      </a:cubicBezTo>
                      <a:cubicBezTo>
                        <a:pt x="1238233" y="1056904"/>
                        <a:pt x="1001637" y="820308"/>
                        <a:pt x="1001637" y="528452"/>
                      </a:cubicBezTo>
                      <a:cubicBezTo>
                        <a:pt x="1001637" y="236596"/>
                        <a:pt x="1238233" y="0"/>
                        <a:pt x="1530089" y="0"/>
                      </a:cubicBezTo>
                      <a:close/>
                    </a:path>
                  </a:pathLst>
                </a:custGeom>
                <a:solidFill>
                  <a:srgbClr val="0089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CA" dirty="0"/>
                </a:p>
              </p:txBody>
            </p:sp>
            <p:sp>
              <p:nvSpPr>
                <p:cNvPr id="15" name="Forme libre 14"/>
                <p:cNvSpPr>
                  <a:spLocks noChangeAspect="1"/>
                </p:cNvSpPr>
                <p:nvPr/>
              </p:nvSpPr>
              <p:spPr>
                <a:xfrm>
                  <a:off x="4299596" y="2375163"/>
                  <a:ext cx="190478" cy="360000"/>
                </a:xfrm>
                <a:custGeom>
                  <a:avLst/>
                  <a:gdLst>
                    <a:gd name="connsiteX0" fmla="*/ 1075754 w 3040757"/>
                    <a:gd name="connsiteY0" fmla="*/ 1122956 h 5746992"/>
                    <a:gd name="connsiteX1" fmla="*/ 2006658 w 3040757"/>
                    <a:gd name="connsiteY1" fmla="*/ 1122956 h 5746992"/>
                    <a:gd name="connsiteX2" fmla="*/ 2130205 w 3040757"/>
                    <a:gd name="connsiteY2" fmla="*/ 1204848 h 5746992"/>
                    <a:gd name="connsiteX3" fmla="*/ 2136981 w 3040757"/>
                    <a:gd name="connsiteY3" fmla="*/ 1238408 h 5746992"/>
                    <a:gd name="connsiteX4" fmla="*/ 2168066 w 3040757"/>
                    <a:gd name="connsiteY4" fmla="*/ 1290355 h 5746992"/>
                    <a:gd name="connsiteX5" fmla="*/ 3025041 w 3040757"/>
                    <a:gd name="connsiteY5" fmla="*/ 3379965 h 5746992"/>
                    <a:gd name="connsiteX6" fmla="*/ 2910742 w 3040757"/>
                    <a:gd name="connsiteY6" fmla="*/ 3653194 h 5746992"/>
                    <a:gd name="connsiteX7" fmla="*/ 2637513 w 3040757"/>
                    <a:gd name="connsiteY7" fmla="*/ 3538895 h 5746992"/>
                    <a:gd name="connsiteX8" fmla="*/ 2245881 w 3040757"/>
                    <a:gd name="connsiteY8" fmla="*/ 2583957 h 5746992"/>
                    <a:gd name="connsiteX9" fmla="*/ 2491934 w 3040757"/>
                    <a:gd name="connsiteY9" fmla="*/ 3851787 h 5746992"/>
                    <a:gd name="connsiteX10" fmla="*/ 2191326 w 3040757"/>
                    <a:gd name="connsiteY10" fmla="*/ 3851787 h 5746992"/>
                    <a:gd name="connsiteX11" fmla="*/ 2191326 w 3040757"/>
                    <a:gd name="connsiteY11" fmla="*/ 5481607 h 5746992"/>
                    <a:gd name="connsiteX12" fmla="*/ 1925941 w 3040757"/>
                    <a:gd name="connsiteY12" fmla="*/ 5746992 h 5746992"/>
                    <a:gd name="connsiteX13" fmla="*/ 1660556 w 3040757"/>
                    <a:gd name="connsiteY13" fmla="*/ 5481607 h 5746992"/>
                    <a:gd name="connsiteX14" fmla="*/ 1660556 w 3040757"/>
                    <a:gd name="connsiteY14" fmla="*/ 3851787 h 5746992"/>
                    <a:gd name="connsiteX15" fmla="*/ 1398509 w 3040757"/>
                    <a:gd name="connsiteY15" fmla="*/ 3851787 h 5746992"/>
                    <a:gd name="connsiteX16" fmla="*/ 1398509 w 3040757"/>
                    <a:gd name="connsiteY16" fmla="*/ 5481607 h 5746992"/>
                    <a:gd name="connsiteX17" fmla="*/ 1133124 w 3040757"/>
                    <a:gd name="connsiteY17" fmla="*/ 5746992 h 5746992"/>
                    <a:gd name="connsiteX18" fmla="*/ 867739 w 3040757"/>
                    <a:gd name="connsiteY18" fmla="*/ 5481607 h 5746992"/>
                    <a:gd name="connsiteX19" fmla="*/ 867739 w 3040757"/>
                    <a:gd name="connsiteY19" fmla="*/ 3851787 h 5746992"/>
                    <a:gd name="connsiteX20" fmla="*/ 568243 w 3040757"/>
                    <a:gd name="connsiteY20" fmla="*/ 3851787 h 5746992"/>
                    <a:gd name="connsiteX21" fmla="*/ 817853 w 3040757"/>
                    <a:gd name="connsiteY21" fmla="*/ 2565633 h 5746992"/>
                    <a:gd name="connsiteX22" fmla="*/ 402104 w 3040757"/>
                    <a:gd name="connsiteY22" fmla="*/ 3540033 h 5746992"/>
                    <a:gd name="connsiteX23" fmla="*/ 127291 w 3040757"/>
                    <a:gd name="connsiteY23" fmla="*/ 3650471 h 5746992"/>
                    <a:gd name="connsiteX24" fmla="*/ 16854 w 3040757"/>
                    <a:gd name="connsiteY24" fmla="*/ 3375658 h 5746992"/>
                    <a:gd name="connsiteX25" fmla="*/ 903190 w 3040757"/>
                    <a:gd name="connsiteY25" fmla="*/ 1298331 h 5746992"/>
                    <a:gd name="connsiteX26" fmla="*/ 936290 w 3040757"/>
                    <a:gd name="connsiteY26" fmla="*/ 1244745 h 5746992"/>
                    <a:gd name="connsiteX27" fmla="*/ 945842 w 3040757"/>
                    <a:gd name="connsiteY27" fmla="*/ 1236378 h 5746992"/>
                    <a:gd name="connsiteX28" fmla="*/ 952207 w 3040757"/>
                    <a:gd name="connsiteY28" fmla="*/ 1204848 h 5746992"/>
                    <a:gd name="connsiteX29" fmla="*/ 1075754 w 3040757"/>
                    <a:gd name="connsiteY29" fmla="*/ 1122956 h 5746992"/>
                    <a:gd name="connsiteX30" fmla="*/ 1530089 w 3040757"/>
                    <a:gd name="connsiteY30" fmla="*/ 0 h 5746992"/>
                    <a:gd name="connsiteX31" fmla="*/ 2058541 w 3040757"/>
                    <a:gd name="connsiteY31" fmla="*/ 528452 h 5746992"/>
                    <a:gd name="connsiteX32" fmla="*/ 1530089 w 3040757"/>
                    <a:gd name="connsiteY32" fmla="*/ 1056904 h 5746992"/>
                    <a:gd name="connsiteX33" fmla="*/ 1001637 w 3040757"/>
                    <a:gd name="connsiteY33" fmla="*/ 528452 h 5746992"/>
                    <a:gd name="connsiteX34" fmla="*/ 1530089 w 3040757"/>
                    <a:gd name="connsiteY34" fmla="*/ 0 h 5746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3040757" h="5746992">
                      <a:moveTo>
                        <a:pt x="1075754" y="1122956"/>
                      </a:moveTo>
                      <a:lnTo>
                        <a:pt x="2006658" y="1122956"/>
                      </a:lnTo>
                      <a:cubicBezTo>
                        <a:pt x="2062198" y="1122956"/>
                        <a:pt x="2109850" y="1156723"/>
                        <a:pt x="2130205" y="1204848"/>
                      </a:cubicBezTo>
                      <a:lnTo>
                        <a:pt x="2136981" y="1238408"/>
                      </a:lnTo>
                      <a:lnTo>
                        <a:pt x="2168066" y="1290355"/>
                      </a:lnTo>
                      <a:lnTo>
                        <a:pt x="3025041" y="3379965"/>
                      </a:lnTo>
                      <a:cubicBezTo>
                        <a:pt x="3068928" y="3486978"/>
                        <a:pt x="3017755" y="3609307"/>
                        <a:pt x="2910742" y="3653194"/>
                      </a:cubicBezTo>
                      <a:cubicBezTo>
                        <a:pt x="2803729" y="3697082"/>
                        <a:pt x="2681400" y="3645908"/>
                        <a:pt x="2637513" y="3538895"/>
                      </a:cubicBezTo>
                      <a:lnTo>
                        <a:pt x="2245881" y="2583957"/>
                      </a:lnTo>
                      <a:lnTo>
                        <a:pt x="2491934" y="3851787"/>
                      </a:lnTo>
                      <a:lnTo>
                        <a:pt x="2191326" y="3851787"/>
                      </a:lnTo>
                      <a:lnTo>
                        <a:pt x="2191326" y="5481607"/>
                      </a:lnTo>
                      <a:cubicBezTo>
                        <a:pt x="2191326" y="5628175"/>
                        <a:pt x="2072509" y="5746992"/>
                        <a:pt x="1925941" y="5746992"/>
                      </a:cubicBezTo>
                      <a:cubicBezTo>
                        <a:pt x="1779373" y="5746992"/>
                        <a:pt x="1660556" y="5628175"/>
                        <a:pt x="1660556" y="5481607"/>
                      </a:cubicBezTo>
                      <a:lnTo>
                        <a:pt x="1660556" y="3851787"/>
                      </a:lnTo>
                      <a:lnTo>
                        <a:pt x="1398509" y="3851787"/>
                      </a:lnTo>
                      <a:lnTo>
                        <a:pt x="1398509" y="5481607"/>
                      </a:lnTo>
                      <a:cubicBezTo>
                        <a:pt x="1398509" y="5628175"/>
                        <a:pt x="1279692" y="5746992"/>
                        <a:pt x="1133124" y="5746992"/>
                      </a:cubicBezTo>
                      <a:cubicBezTo>
                        <a:pt x="986556" y="5746992"/>
                        <a:pt x="867739" y="5628175"/>
                        <a:pt x="867739" y="5481607"/>
                      </a:cubicBezTo>
                      <a:lnTo>
                        <a:pt x="867739" y="3851787"/>
                      </a:lnTo>
                      <a:lnTo>
                        <a:pt x="568243" y="3851787"/>
                      </a:lnTo>
                      <a:lnTo>
                        <a:pt x="817853" y="2565633"/>
                      </a:lnTo>
                      <a:lnTo>
                        <a:pt x="402104" y="3540033"/>
                      </a:lnTo>
                      <a:cubicBezTo>
                        <a:pt x="356713" y="3646417"/>
                        <a:pt x="233676" y="3695862"/>
                        <a:pt x="127291" y="3650471"/>
                      </a:cubicBezTo>
                      <a:cubicBezTo>
                        <a:pt x="20907" y="3605080"/>
                        <a:pt x="-28537" y="3482042"/>
                        <a:pt x="16854" y="3375658"/>
                      </a:cubicBezTo>
                      <a:lnTo>
                        <a:pt x="903190" y="1298331"/>
                      </a:lnTo>
                      <a:cubicBezTo>
                        <a:pt x="911701" y="1278384"/>
                        <a:pt x="922941" y="1260439"/>
                        <a:pt x="936290" y="1244745"/>
                      </a:cubicBezTo>
                      <a:lnTo>
                        <a:pt x="945842" y="1236378"/>
                      </a:lnTo>
                      <a:lnTo>
                        <a:pt x="952207" y="1204848"/>
                      </a:lnTo>
                      <a:cubicBezTo>
                        <a:pt x="972562" y="1156723"/>
                        <a:pt x="1020215" y="1122956"/>
                        <a:pt x="1075754" y="1122956"/>
                      </a:cubicBezTo>
                      <a:close/>
                      <a:moveTo>
                        <a:pt x="1530089" y="0"/>
                      </a:moveTo>
                      <a:cubicBezTo>
                        <a:pt x="1821945" y="0"/>
                        <a:pt x="2058541" y="236596"/>
                        <a:pt x="2058541" y="528452"/>
                      </a:cubicBezTo>
                      <a:cubicBezTo>
                        <a:pt x="2058541" y="820308"/>
                        <a:pt x="1821945" y="1056904"/>
                        <a:pt x="1530089" y="1056904"/>
                      </a:cubicBezTo>
                      <a:cubicBezTo>
                        <a:pt x="1238233" y="1056904"/>
                        <a:pt x="1001637" y="820308"/>
                        <a:pt x="1001637" y="528452"/>
                      </a:cubicBezTo>
                      <a:cubicBezTo>
                        <a:pt x="1001637" y="236596"/>
                        <a:pt x="1238233" y="0"/>
                        <a:pt x="1530089" y="0"/>
                      </a:cubicBezTo>
                      <a:close/>
                    </a:path>
                  </a:pathLst>
                </a:custGeom>
                <a:solidFill>
                  <a:srgbClr val="0089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CA" dirty="0"/>
                </a:p>
              </p:txBody>
            </p:sp>
            <p:sp>
              <p:nvSpPr>
                <p:cNvPr id="16" name="Forme libre 15"/>
                <p:cNvSpPr>
                  <a:spLocks noChangeAspect="1"/>
                </p:cNvSpPr>
                <p:nvPr/>
              </p:nvSpPr>
              <p:spPr>
                <a:xfrm>
                  <a:off x="4529138" y="2375163"/>
                  <a:ext cx="190478" cy="360000"/>
                </a:xfrm>
                <a:custGeom>
                  <a:avLst/>
                  <a:gdLst>
                    <a:gd name="connsiteX0" fmla="*/ 1075754 w 3040757"/>
                    <a:gd name="connsiteY0" fmla="*/ 1122956 h 5746992"/>
                    <a:gd name="connsiteX1" fmla="*/ 2006658 w 3040757"/>
                    <a:gd name="connsiteY1" fmla="*/ 1122956 h 5746992"/>
                    <a:gd name="connsiteX2" fmla="*/ 2130205 w 3040757"/>
                    <a:gd name="connsiteY2" fmla="*/ 1204848 h 5746992"/>
                    <a:gd name="connsiteX3" fmla="*/ 2136981 w 3040757"/>
                    <a:gd name="connsiteY3" fmla="*/ 1238408 h 5746992"/>
                    <a:gd name="connsiteX4" fmla="*/ 2168066 w 3040757"/>
                    <a:gd name="connsiteY4" fmla="*/ 1290355 h 5746992"/>
                    <a:gd name="connsiteX5" fmla="*/ 3025041 w 3040757"/>
                    <a:gd name="connsiteY5" fmla="*/ 3379965 h 5746992"/>
                    <a:gd name="connsiteX6" fmla="*/ 2910742 w 3040757"/>
                    <a:gd name="connsiteY6" fmla="*/ 3653194 h 5746992"/>
                    <a:gd name="connsiteX7" fmla="*/ 2637513 w 3040757"/>
                    <a:gd name="connsiteY7" fmla="*/ 3538895 h 5746992"/>
                    <a:gd name="connsiteX8" fmla="*/ 2245881 w 3040757"/>
                    <a:gd name="connsiteY8" fmla="*/ 2583957 h 5746992"/>
                    <a:gd name="connsiteX9" fmla="*/ 2491934 w 3040757"/>
                    <a:gd name="connsiteY9" fmla="*/ 3851787 h 5746992"/>
                    <a:gd name="connsiteX10" fmla="*/ 2191326 w 3040757"/>
                    <a:gd name="connsiteY10" fmla="*/ 3851787 h 5746992"/>
                    <a:gd name="connsiteX11" fmla="*/ 2191326 w 3040757"/>
                    <a:gd name="connsiteY11" fmla="*/ 5481607 h 5746992"/>
                    <a:gd name="connsiteX12" fmla="*/ 1925941 w 3040757"/>
                    <a:gd name="connsiteY12" fmla="*/ 5746992 h 5746992"/>
                    <a:gd name="connsiteX13" fmla="*/ 1660556 w 3040757"/>
                    <a:gd name="connsiteY13" fmla="*/ 5481607 h 5746992"/>
                    <a:gd name="connsiteX14" fmla="*/ 1660556 w 3040757"/>
                    <a:gd name="connsiteY14" fmla="*/ 3851787 h 5746992"/>
                    <a:gd name="connsiteX15" fmla="*/ 1398509 w 3040757"/>
                    <a:gd name="connsiteY15" fmla="*/ 3851787 h 5746992"/>
                    <a:gd name="connsiteX16" fmla="*/ 1398509 w 3040757"/>
                    <a:gd name="connsiteY16" fmla="*/ 5481607 h 5746992"/>
                    <a:gd name="connsiteX17" fmla="*/ 1133124 w 3040757"/>
                    <a:gd name="connsiteY17" fmla="*/ 5746992 h 5746992"/>
                    <a:gd name="connsiteX18" fmla="*/ 867739 w 3040757"/>
                    <a:gd name="connsiteY18" fmla="*/ 5481607 h 5746992"/>
                    <a:gd name="connsiteX19" fmla="*/ 867739 w 3040757"/>
                    <a:gd name="connsiteY19" fmla="*/ 3851787 h 5746992"/>
                    <a:gd name="connsiteX20" fmla="*/ 568243 w 3040757"/>
                    <a:gd name="connsiteY20" fmla="*/ 3851787 h 5746992"/>
                    <a:gd name="connsiteX21" fmla="*/ 817853 w 3040757"/>
                    <a:gd name="connsiteY21" fmla="*/ 2565633 h 5746992"/>
                    <a:gd name="connsiteX22" fmla="*/ 402104 w 3040757"/>
                    <a:gd name="connsiteY22" fmla="*/ 3540033 h 5746992"/>
                    <a:gd name="connsiteX23" fmla="*/ 127291 w 3040757"/>
                    <a:gd name="connsiteY23" fmla="*/ 3650471 h 5746992"/>
                    <a:gd name="connsiteX24" fmla="*/ 16854 w 3040757"/>
                    <a:gd name="connsiteY24" fmla="*/ 3375658 h 5746992"/>
                    <a:gd name="connsiteX25" fmla="*/ 903190 w 3040757"/>
                    <a:gd name="connsiteY25" fmla="*/ 1298331 h 5746992"/>
                    <a:gd name="connsiteX26" fmla="*/ 936290 w 3040757"/>
                    <a:gd name="connsiteY26" fmla="*/ 1244745 h 5746992"/>
                    <a:gd name="connsiteX27" fmla="*/ 945842 w 3040757"/>
                    <a:gd name="connsiteY27" fmla="*/ 1236378 h 5746992"/>
                    <a:gd name="connsiteX28" fmla="*/ 952207 w 3040757"/>
                    <a:gd name="connsiteY28" fmla="*/ 1204848 h 5746992"/>
                    <a:gd name="connsiteX29" fmla="*/ 1075754 w 3040757"/>
                    <a:gd name="connsiteY29" fmla="*/ 1122956 h 5746992"/>
                    <a:gd name="connsiteX30" fmla="*/ 1530089 w 3040757"/>
                    <a:gd name="connsiteY30" fmla="*/ 0 h 5746992"/>
                    <a:gd name="connsiteX31" fmla="*/ 2058541 w 3040757"/>
                    <a:gd name="connsiteY31" fmla="*/ 528452 h 5746992"/>
                    <a:gd name="connsiteX32" fmla="*/ 1530089 w 3040757"/>
                    <a:gd name="connsiteY32" fmla="*/ 1056904 h 5746992"/>
                    <a:gd name="connsiteX33" fmla="*/ 1001637 w 3040757"/>
                    <a:gd name="connsiteY33" fmla="*/ 528452 h 5746992"/>
                    <a:gd name="connsiteX34" fmla="*/ 1530089 w 3040757"/>
                    <a:gd name="connsiteY34" fmla="*/ 0 h 5746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3040757" h="5746992">
                      <a:moveTo>
                        <a:pt x="1075754" y="1122956"/>
                      </a:moveTo>
                      <a:lnTo>
                        <a:pt x="2006658" y="1122956"/>
                      </a:lnTo>
                      <a:cubicBezTo>
                        <a:pt x="2062198" y="1122956"/>
                        <a:pt x="2109850" y="1156723"/>
                        <a:pt x="2130205" y="1204848"/>
                      </a:cubicBezTo>
                      <a:lnTo>
                        <a:pt x="2136981" y="1238408"/>
                      </a:lnTo>
                      <a:lnTo>
                        <a:pt x="2168066" y="1290355"/>
                      </a:lnTo>
                      <a:lnTo>
                        <a:pt x="3025041" y="3379965"/>
                      </a:lnTo>
                      <a:cubicBezTo>
                        <a:pt x="3068928" y="3486978"/>
                        <a:pt x="3017755" y="3609307"/>
                        <a:pt x="2910742" y="3653194"/>
                      </a:cubicBezTo>
                      <a:cubicBezTo>
                        <a:pt x="2803729" y="3697082"/>
                        <a:pt x="2681400" y="3645908"/>
                        <a:pt x="2637513" y="3538895"/>
                      </a:cubicBezTo>
                      <a:lnTo>
                        <a:pt x="2245881" y="2583957"/>
                      </a:lnTo>
                      <a:lnTo>
                        <a:pt x="2491934" y="3851787"/>
                      </a:lnTo>
                      <a:lnTo>
                        <a:pt x="2191326" y="3851787"/>
                      </a:lnTo>
                      <a:lnTo>
                        <a:pt x="2191326" y="5481607"/>
                      </a:lnTo>
                      <a:cubicBezTo>
                        <a:pt x="2191326" y="5628175"/>
                        <a:pt x="2072509" y="5746992"/>
                        <a:pt x="1925941" y="5746992"/>
                      </a:cubicBezTo>
                      <a:cubicBezTo>
                        <a:pt x="1779373" y="5746992"/>
                        <a:pt x="1660556" y="5628175"/>
                        <a:pt x="1660556" y="5481607"/>
                      </a:cubicBezTo>
                      <a:lnTo>
                        <a:pt x="1660556" y="3851787"/>
                      </a:lnTo>
                      <a:lnTo>
                        <a:pt x="1398509" y="3851787"/>
                      </a:lnTo>
                      <a:lnTo>
                        <a:pt x="1398509" y="5481607"/>
                      </a:lnTo>
                      <a:cubicBezTo>
                        <a:pt x="1398509" y="5628175"/>
                        <a:pt x="1279692" y="5746992"/>
                        <a:pt x="1133124" y="5746992"/>
                      </a:cubicBezTo>
                      <a:cubicBezTo>
                        <a:pt x="986556" y="5746992"/>
                        <a:pt x="867739" y="5628175"/>
                        <a:pt x="867739" y="5481607"/>
                      </a:cubicBezTo>
                      <a:lnTo>
                        <a:pt x="867739" y="3851787"/>
                      </a:lnTo>
                      <a:lnTo>
                        <a:pt x="568243" y="3851787"/>
                      </a:lnTo>
                      <a:lnTo>
                        <a:pt x="817853" y="2565633"/>
                      </a:lnTo>
                      <a:lnTo>
                        <a:pt x="402104" y="3540033"/>
                      </a:lnTo>
                      <a:cubicBezTo>
                        <a:pt x="356713" y="3646417"/>
                        <a:pt x="233676" y="3695862"/>
                        <a:pt x="127291" y="3650471"/>
                      </a:cubicBezTo>
                      <a:cubicBezTo>
                        <a:pt x="20907" y="3605080"/>
                        <a:pt x="-28537" y="3482042"/>
                        <a:pt x="16854" y="3375658"/>
                      </a:cubicBezTo>
                      <a:lnTo>
                        <a:pt x="903190" y="1298331"/>
                      </a:lnTo>
                      <a:cubicBezTo>
                        <a:pt x="911701" y="1278384"/>
                        <a:pt x="922941" y="1260439"/>
                        <a:pt x="936290" y="1244745"/>
                      </a:cubicBezTo>
                      <a:lnTo>
                        <a:pt x="945842" y="1236378"/>
                      </a:lnTo>
                      <a:lnTo>
                        <a:pt x="952207" y="1204848"/>
                      </a:lnTo>
                      <a:cubicBezTo>
                        <a:pt x="972562" y="1156723"/>
                        <a:pt x="1020215" y="1122956"/>
                        <a:pt x="1075754" y="1122956"/>
                      </a:cubicBezTo>
                      <a:close/>
                      <a:moveTo>
                        <a:pt x="1530089" y="0"/>
                      </a:moveTo>
                      <a:cubicBezTo>
                        <a:pt x="1821945" y="0"/>
                        <a:pt x="2058541" y="236596"/>
                        <a:pt x="2058541" y="528452"/>
                      </a:cubicBezTo>
                      <a:cubicBezTo>
                        <a:pt x="2058541" y="820308"/>
                        <a:pt x="1821945" y="1056904"/>
                        <a:pt x="1530089" y="1056904"/>
                      </a:cubicBezTo>
                      <a:cubicBezTo>
                        <a:pt x="1238233" y="1056904"/>
                        <a:pt x="1001637" y="820308"/>
                        <a:pt x="1001637" y="528452"/>
                      </a:cubicBezTo>
                      <a:cubicBezTo>
                        <a:pt x="1001637" y="236596"/>
                        <a:pt x="1238233" y="0"/>
                        <a:pt x="1530089" y="0"/>
                      </a:cubicBezTo>
                      <a:close/>
                    </a:path>
                  </a:pathLst>
                </a:custGeom>
                <a:solidFill>
                  <a:srgbClr val="0089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CA" dirty="0"/>
                </a:p>
              </p:txBody>
            </p:sp>
            <p:sp>
              <p:nvSpPr>
                <p:cNvPr id="17" name="Forme libre 16"/>
                <p:cNvSpPr>
                  <a:spLocks noChangeAspect="1"/>
                </p:cNvSpPr>
                <p:nvPr/>
              </p:nvSpPr>
              <p:spPr>
                <a:xfrm>
                  <a:off x="3936690" y="2375163"/>
                  <a:ext cx="142389" cy="360000"/>
                </a:xfrm>
                <a:custGeom>
                  <a:avLst/>
                  <a:gdLst>
                    <a:gd name="connsiteX0" fmla="*/ 358466 w 2273072"/>
                    <a:gd name="connsiteY0" fmla="*/ 1123786 h 5746992"/>
                    <a:gd name="connsiteX1" fmla="*/ 1913262 w 2273072"/>
                    <a:gd name="connsiteY1" fmla="*/ 1123786 h 5746992"/>
                    <a:gd name="connsiteX2" fmla="*/ 2241292 w 2273072"/>
                    <a:gd name="connsiteY2" fmla="*/ 1341220 h 5746992"/>
                    <a:gd name="connsiteX3" fmla="*/ 2254052 w 2273072"/>
                    <a:gd name="connsiteY3" fmla="*/ 1382323 h 5746992"/>
                    <a:gd name="connsiteX4" fmla="*/ 2256614 w 2273072"/>
                    <a:gd name="connsiteY4" fmla="*/ 1386124 h 5746992"/>
                    <a:gd name="connsiteX5" fmla="*/ 2273072 w 2273072"/>
                    <a:gd name="connsiteY5" fmla="*/ 1467642 h 5746992"/>
                    <a:gd name="connsiteX6" fmla="*/ 2273072 w 2273072"/>
                    <a:gd name="connsiteY6" fmla="*/ 3726154 h 5746992"/>
                    <a:gd name="connsiteX7" fmla="*/ 2063646 w 2273072"/>
                    <a:gd name="connsiteY7" fmla="*/ 3935580 h 5746992"/>
                    <a:gd name="connsiteX8" fmla="*/ 1854220 w 2273072"/>
                    <a:gd name="connsiteY8" fmla="*/ 3726154 h 5746992"/>
                    <a:gd name="connsiteX9" fmla="*/ 1854220 w 2273072"/>
                    <a:gd name="connsiteY9" fmla="*/ 1899197 h 5746992"/>
                    <a:gd name="connsiteX10" fmla="*/ 1791720 w 2273072"/>
                    <a:gd name="connsiteY10" fmla="*/ 1899197 h 5746992"/>
                    <a:gd name="connsiteX11" fmla="*/ 1791720 w 2273072"/>
                    <a:gd name="connsiteY11" fmla="*/ 3281635 h 5746992"/>
                    <a:gd name="connsiteX12" fmla="*/ 1797101 w 2273072"/>
                    <a:gd name="connsiteY12" fmla="*/ 3335013 h 5746992"/>
                    <a:gd name="connsiteX13" fmla="*/ 1797101 w 2273072"/>
                    <a:gd name="connsiteY13" fmla="*/ 5481607 h 5746992"/>
                    <a:gd name="connsiteX14" fmla="*/ 1531716 w 2273072"/>
                    <a:gd name="connsiteY14" fmla="*/ 5746992 h 5746992"/>
                    <a:gd name="connsiteX15" fmla="*/ 1266331 w 2273072"/>
                    <a:gd name="connsiteY15" fmla="*/ 5481607 h 5746992"/>
                    <a:gd name="connsiteX16" fmla="*/ 1266331 w 2273072"/>
                    <a:gd name="connsiteY16" fmla="*/ 3640214 h 5746992"/>
                    <a:gd name="connsiteX17" fmla="*/ 1012910 w 2273072"/>
                    <a:gd name="connsiteY17" fmla="*/ 3640214 h 5746992"/>
                    <a:gd name="connsiteX18" fmla="*/ 1012910 w 2273072"/>
                    <a:gd name="connsiteY18" fmla="*/ 5481607 h 5746992"/>
                    <a:gd name="connsiteX19" fmla="*/ 747525 w 2273072"/>
                    <a:gd name="connsiteY19" fmla="*/ 5746992 h 5746992"/>
                    <a:gd name="connsiteX20" fmla="*/ 482140 w 2273072"/>
                    <a:gd name="connsiteY20" fmla="*/ 5481607 h 5746992"/>
                    <a:gd name="connsiteX21" fmla="*/ 482140 w 2273072"/>
                    <a:gd name="connsiteY21" fmla="*/ 3442740 h 5746992"/>
                    <a:gd name="connsiteX22" fmla="*/ 480008 w 2273072"/>
                    <a:gd name="connsiteY22" fmla="*/ 3421591 h 5746992"/>
                    <a:gd name="connsiteX23" fmla="*/ 480008 w 2273072"/>
                    <a:gd name="connsiteY23" fmla="*/ 1899197 h 5746992"/>
                    <a:gd name="connsiteX24" fmla="*/ 418852 w 2273072"/>
                    <a:gd name="connsiteY24" fmla="*/ 1899197 h 5746992"/>
                    <a:gd name="connsiteX25" fmla="*/ 418852 w 2273072"/>
                    <a:gd name="connsiteY25" fmla="*/ 3726154 h 5746992"/>
                    <a:gd name="connsiteX26" fmla="*/ 209426 w 2273072"/>
                    <a:gd name="connsiteY26" fmla="*/ 3935580 h 5746992"/>
                    <a:gd name="connsiteX27" fmla="*/ 0 w 2273072"/>
                    <a:gd name="connsiteY27" fmla="*/ 3726154 h 5746992"/>
                    <a:gd name="connsiteX28" fmla="*/ 0 w 2273072"/>
                    <a:gd name="connsiteY28" fmla="*/ 1467642 h 5746992"/>
                    <a:gd name="connsiteX29" fmla="*/ 16458 w 2273072"/>
                    <a:gd name="connsiteY29" fmla="*/ 1386124 h 5746992"/>
                    <a:gd name="connsiteX30" fmla="*/ 16530 w 2273072"/>
                    <a:gd name="connsiteY30" fmla="*/ 1386017 h 5746992"/>
                    <a:gd name="connsiteX31" fmla="*/ 30436 w 2273072"/>
                    <a:gd name="connsiteY31" fmla="*/ 1341220 h 5746992"/>
                    <a:gd name="connsiteX32" fmla="*/ 358466 w 2273072"/>
                    <a:gd name="connsiteY32" fmla="*/ 1123786 h 5746992"/>
                    <a:gd name="connsiteX33" fmla="*/ 1135864 w 2273072"/>
                    <a:gd name="connsiteY33" fmla="*/ 0 h 5746992"/>
                    <a:gd name="connsiteX34" fmla="*/ 1664316 w 2273072"/>
                    <a:gd name="connsiteY34" fmla="*/ 528452 h 5746992"/>
                    <a:gd name="connsiteX35" fmla="*/ 1135864 w 2273072"/>
                    <a:gd name="connsiteY35" fmla="*/ 1056904 h 5746992"/>
                    <a:gd name="connsiteX36" fmla="*/ 607412 w 2273072"/>
                    <a:gd name="connsiteY36" fmla="*/ 528452 h 5746992"/>
                    <a:gd name="connsiteX37" fmla="*/ 1135864 w 2273072"/>
                    <a:gd name="connsiteY37" fmla="*/ 0 h 5746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2273072" h="5746992">
                      <a:moveTo>
                        <a:pt x="358466" y="1123786"/>
                      </a:moveTo>
                      <a:lnTo>
                        <a:pt x="1913262" y="1123786"/>
                      </a:lnTo>
                      <a:cubicBezTo>
                        <a:pt x="2060725" y="1123786"/>
                        <a:pt x="2187247" y="1213443"/>
                        <a:pt x="2241292" y="1341220"/>
                      </a:cubicBezTo>
                      <a:lnTo>
                        <a:pt x="2254052" y="1382323"/>
                      </a:lnTo>
                      <a:lnTo>
                        <a:pt x="2256614" y="1386124"/>
                      </a:lnTo>
                      <a:cubicBezTo>
                        <a:pt x="2267212" y="1411180"/>
                        <a:pt x="2273072" y="1438726"/>
                        <a:pt x="2273072" y="1467642"/>
                      </a:cubicBezTo>
                      <a:lnTo>
                        <a:pt x="2273072" y="3726154"/>
                      </a:lnTo>
                      <a:cubicBezTo>
                        <a:pt x="2273072" y="3841817"/>
                        <a:pt x="2179309" y="3935580"/>
                        <a:pt x="2063646" y="3935580"/>
                      </a:cubicBezTo>
                      <a:cubicBezTo>
                        <a:pt x="1947983" y="3935580"/>
                        <a:pt x="1854220" y="3841817"/>
                        <a:pt x="1854220" y="3726154"/>
                      </a:cubicBezTo>
                      <a:lnTo>
                        <a:pt x="1854220" y="1899197"/>
                      </a:lnTo>
                      <a:lnTo>
                        <a:pt x="1791720" y="1899197"/>
                      </a:lnTo>
                      <a:lnTo>
                        <a:pt x="1791720" y="3281635"/>
                      </a:lnTo>
                      <a:lnTo>
                        <a:pt x="1797101" y="3335013"/>
                      </a:lnTo>
                      <a:lnTo>
                        <a:pt x="1797101" y="5481607"/>
                      </a:lnTo>
                      <a:cubicBezTo>
                        <a:pt x="1797101" y="5628175"/>
                        <a:pt x="1678284" y="5746992"/>
                        <a:pt x="1531716" y="5746992"/>
                      </a:cubicBezTo>
                      <a:cubicBezTo>
                        <a:pt x="1385148" y="5746992"/>
                        <a:pt x="1266331" y="5628175"/>
                        <a:pt x="1266331" y="5481607"/>
                      </a:cubicBezTo>
                      <a:lnTo>
                        <a:pt x="1266331" y="3640214"/>
                      </a:lnTo>
                      <a:lnTo>
                        <a:pt x="1012910" y="3640214"/>
                      </a:lnTo>
                      <a:lnTo>
                        <a:pt x="1012910" y="5481607"/>
                      </a:lnTo>
                      <a:cubicBezTo>
                        <a:pt x="1012910" y="5628175"/>
                        <a:pt x="894093" y="5746992"/>
                        <a:pt x="747525" y="5746992"/>
                      </a:cubicBezTo>
                      <a:cubicBezTo>
                        <a:pt x="600957" y="5746992"/>
                        <a:pt x="482140" y="5628175"/>
                        <a:pt x="482140" y="5481607"/>
                      </a:cubicBezTo>
                      <a:lnTo>
                        <a:pt x="482140" y="3442740"/>
                      </a:lnTo>
                      <a:lnTo>
                        <a:pt x="480008" y="3421591"/>
                      </a:lnTo>
                      <a:lnTo>
                        <a:pt x="480008" y="1899197"/>
                      </a:lnTo>
                      <a:lnTo>
                        <a:pt x="418852" y="1899197"/>
                      </a:lnTo>
                      <a:lnTo>
                        <a:pt x="418852" y="3726154"/>
                      </a:lnTo>
                      <a:cubicBezTo>
                        <a:pt x="418852" y="3841817"/>
                        <a:pt x="325089" y="3935580"/>
                        <a:pt x="209426" y="3935580"/>
                      </a:cubicBezTo>
                      <a:cubicBezTo>
                        <a:pt x="93763" y="3935580"/>
                        <a:pt x="0" y="3841817"/>
                        <a:pt x="0" y="3726154"/>
                      </a:cubicBezTo>
                      <a:lnTo>
                        <a:pt x="0" y="1467642"/>
                      </a:lnTo>
                      <a:cubicBezTo>
                        <a:pt x="0" y="1438727"/>
                        <a:pt x="5860" y="1411180"/>
                        <a:pt x="16458" y="1386124"/>
                      </a:cubicBezTo>
                      <a:lnTo>
                        <a:pt x="16530" y="1386017"/>
                      </a:lnTo>
                      <a:lnTo>
                        <a:pt x="30436" y="1341220"/>
                      </a:lnTo>
                      <a:cubicBezTo>
                        <a:pt x="84481" y="1213443"/>
                        <a:pt x="211003" y="1123786"/>
                        <a:pt x="358466" y="1123786"/>
                      </a:cubicBezTo>
                      <a:close/>
                      <a:moveTo>
                        <a:pt x="1135864" y="0"/>
                      </a:moveTo>
                      <a:cubicBezTo>
                        <a:pt x="1427720" y="0"/>
                        <a:pt x="1664316" y="236596"/>
                        <a:pt x="1664316" y="528452"/>
                      </a:cubicBezTo>
                      <a:cubicBezTo>
                        <a:pt x="1664316" y="820309"/>
                        <a:pt x="1427720" y="1056904"/>
                        <a:pt x="1135864" y="1056904"/>
                      </a:cubicBezTo>
                      <a:cubicBezTo>
                        <a:pt x="844008" y="1056904"/>
                        <a:pt x="607412" y="820309"/>
                        <a:pt x="607412" y="528452"/>
                      </a:cubicBezTo>
                      <a:cubicBezTo>
                        <a:pt x="607412" y="236596"/>
                        <a:pt x="844008" y="0"/>
                        <a:pt x="1135864" y="0"/>
                      </a:cubicBezTo>
                      <a:close/>
                    </a:path>
                  </a:pathLst>
                </a:custGeom>
                <a:solidFill>
                  <a:srgbClr val="0089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CA" dirty="0"/>
                </a:p>
              </p:txBody>
            </p:sp>
          </p:grpSp>
          <p:sp>
            <p:nvSpPr>
              <p:cNvPr id="12" name="Forme libre 11"/>
              <p:cNvSpPr>
                <a:spLocks noChangeAspect="1"/>
              </p:cNvSpPr>
              <p:nvPr/>
            </p:nvSpPr>
            <p:spPr>
              <a:xfrm>
                <a:off x="7326623" y="3147906"/>
                <a:ext cx="142389" cy="360000"/>
              </a:xfrm>
              <a:custGeom>
                <a:avLst/>
                <a:gdLst>
                  <a:gd name="connsiteX0" fmla="*/ 358466 w 2273072"/>
                  <a:gd name="connsiteY0" fmla="*/ 1123786 h 5746992"/>
                  <a:gd name="connsiteX1" fmla="*/ 1913262 w 2273072"/>
                  <a:gd name="connsiteY1" fmla="*/ 1123786 h 5746992"/>
                  <a:gd name="connsiteX2" fmla="*/ 2241292 w 2273072"/>
                  <a:gd name="connsiteY2" fmla="*/ 1341220 h 5746992"/>
                  <a:gd name="connsiteX3" fmla="*/ 2254052 w 2273072"/>
                  <a:gd name="connsiteY3" fmla="*/ 1382323 h 5746992"/>
                  <a:gd name="connsiteX4" fmla="*/ 2256614 w 2273072"/>
                  <a:gd name="connsiteY4" fmla="*/ 1386124 h 5746992"/>
                  <a:gd name="connsiteX5" fmla="*/ 2273072 w 2273072"/>
                  <a:gd name="connsiteY5" fmla="*/ 1467642 h 5746992"/>
                  <a:gd name="connsiteX6" fmla="*/ 2273072 w 2273072"/>
                  <a:gd name="connsiteY6" fmla="*/ 3726154 h 5746992"/>
                  <a:gd name="connsiteX7" fmla="*/ 2063646 w 2273072"/>
                  <a:gd name="connsiteY7" fmla="*/ 3935580 h 5746992"/>
                  <a:gd name="connsiteX8" fmla="*/ 1854220 w 2273072"/>
                  <a:gd name="connsiteY8" fmla="*/ 3726154 h 5746992"/>
                  <a:gd name="connsiteX9" fmla="*/ 1854220 w 2273072"/>
                  <a:gd name="connsiteY9" fmla="*/ 1899197 h 5746992"/>
                  <a:gd name="connsiteX10" fmla="*/ 1791720 w 2273072"/>
                  <a:gd name="connsiteY10" fmla="*/ 1899197 h 5746992"/>
                  <a:gd name="connsiteX11" fmla="*/ 1791720 w 2273072"/>
                  <a:gd name="connsiteY11" fmla="*/ 3281635 h 5746992"/>
                  <a:gd name="connsiteX12" fmla="*/ 1797101 w 2273072"/>
                  <a:gd name="connsiteY12" fmla="*/ 3335013 h 5746992"/>
                  <a:gd name="connsiteX13" fmla="*/ 1797101 w 2273072"/>
                  <a:gd name="connsiteY13" fmla="*/ 5481607 h 5746992"/>
                  <a:gd name="connsiteX14" fmla="*/ 1531716 w 2273072"/>
                  <a:gd name="connsiteY14" fmla="*/ 5746992 h 5746992"/>
                  <a:gd name="connsiteX15" fmla="*/ 1266331 w 2273072"/>
                  <a:gd name="connsiteY15" fmla="*/ 5481607 h 5746992"/>
                  <a:gd name="connsiteX16" fmla="*/ 1266331 w 2273072"/>
                  <a:gd name="connsiteY16" fmla="*/ 3640214 h 5746992"/>
                  <a:gd name="connsiteX17" fmla="*/ 1012910 w 2273072"/>
                  <a:gd name="connsiteY17" fmla="*/ 3640214 h 5746992"/>
                  <a:gd name="connsiteX18" fmla="*/ 1012910 w 2273072"/>
                  <a:gd name="connsiteY18" fmla="*/ 5481607 h 5746992"/>
                  <a:gd name="connsiteX19" fmla="*/ 747525 w 2273072"/>
                  <a:gd name="connsiteY19" fmla="*/ 5746992 h 5746992"/>
                  <a:gd name="connsiteX20" fmla="*/ 482140 w 2273072"/>
                  <a:gd name="connsiteY20" fmla="*/ 5481607 h 5746992"/>
                  <a:gd name="connsiteX21" fmla="*/ 482140 w 2273072"/>
                  <a:gd name="connsiteY21" fmla="*/ 3442740 h 5746992"/>
                  <a:gd name="connsiteX22" fmla="*/ 480008 w 2273072"/>
                  <a:gd name="connsiteY22" fmla="*/ 3421591 h 5746992"/>
                  <a:gd name="connsiteX23" fmla="*/ 480008 w 2273072"/>
                  <a:gd name="connsiteY23" fmla="*/ 1899197 h 5746992"/>
                  <a:gd name="connsiteX24" fmla="*/ 418852 w 2273072"/>
                  <a:gd name="connsiteY24" fmla="*/ 1899197 h 5746992"/>
                  <a:gd name="connsiteX25" fmla="*/ 418852 w 2273072"/>
                  <a:gd name="connsiteY25" fmla="*/ 3726154 h 5746992"/>
                  <a:gd name="connsiteX26" fmla="*/ 209426 w 2273072"/>
                  <a:gd name="connsiteY26" fmla="*/ 3935580 h 5746992"/>
                  <a:gd name="connsiteX27" fmla="*/ 0 w 2273072"/>
                  <a:gd name="connsiteY27" fmla="*/ 3726154 h 5746992"/>
                  <a:gd name="connsiteX28" fmla="*/ 0 w 2273072"/>
                  <a:gd name="connsiteY28" fmla="*/ 1467642 h 5746992"/>
                  <a:gd name="connsiteX29" fmla="*/ 16458 w 2273072"/>
                  <a:gd name="connsiteY29" fmla="*/ 1386124 h 5746992"/>
                  <a:gd name="connsiteX30" fmla="*/ 16530 w 2273072"/>
                  <a:gd name="connsiteY30" fmla="*/ 1386017 h 5746992"/>
                  <a:gd name="connsiteX31" fmla="*/ 30436 w 2273072"/>
                  <a:gd name="connsiteY31" fmla="*/ 1341220 h 5746992"/>
                  <a:gd name="connsiteX32" fmla="*/ 358466 w 2273072"/>
                  <a:gd name="connsiteY32" fmla="*/ 1123786 h 5746992"/>
                  <a:gd name="connsiteX33" fmla="*/ 1135864 w 2273072"/>
                  <a:gd name="connsiteY33" fmla="*/ 0 h 5746992"/>
                  <a:gd name="connsiteX34" fmla="*/ 1664316 w 2273072"/>
                  <a:gd name="connsiteY34" fmla="*/ 528452 h 5746992"/>
                  <a:gd name="connsiteX35" fmla="*/ 1135864 w 2273072"/>
                  <a:gd name="connsiteY35" fmla="*/ 1056904 h 5746992"/>
                  <a:gd name="connsiteX36" fmla="*/ 607412 w 2273072"/>
                  <a:gd name="connsiteY36" fmla="*/ 528452 h 5746992"/>
                  <a:gd name="connsiteX37" fmla="*/ 1135864 w 2273072"/>
                  <a:gd name="connsiteY37" fmla="*/ 0 h 5746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273072" h="5746992">
                    <a:moveTo>
                      <a:pt x="358466" y="1123786"/>
                    </a:moveTo>
                    <a:lnTo>
                      <a:pt x="1913262" y="1123786"/>
                    </a:lnTo>
                    <a:cubicBezTo>
                      <a:pt x="2060725" y="1123786"/>
                      <a:pt x="2187247" y="1213443"/>
                      <a:pt x="2241292" y="1341220"/>
                    </a:cubicBezTo>
                    <a:lnTo>
                      <a:pt x="2254052" y="1382323"/>
                    </a:lnTo>
                    <a:lnTo>
                      <a:pt x="2256614" y="1386124"/>
                    </a:lnTo>
                    <a:cubicBezTo>
                      <a:pt x="2267212" y="1411180"/>
                      <a:pt x="2273072" y="1438726"/>
                      <a:pt x="2273072" y="1467642"/>
                    </a:cubicBezTo>
                    <a:lnTo>
                      <a:pt x="2273072" y="3726154"/>
                    </a:lnTo>
                    <a:cubicBezTo>
                      <a:pt x="2273072" y="3841817"/>
                      <a:pt x="2179309" y="3935580"/>
                      <a:pt x="2063646" y="3935580"/>
                    </a:cubicBezTo>
                    <a:cubicBezTo>
                      <a:pt x="1947983" y="3935580"/>
                      <a:pt x="1854220" y="3841817"/>
                      <a:pt x="1854220" y="3726154"/>
                    </a:cubicBezTo>
                    <a:lnTo>
                      <a:pt x="1854220" y="1899197"/>
                    </a:lnTo>
                    <a:lnTo>
                      <a:pt x="1791720" y="1899197"/>
                    </a:lnTo>
                    <a:lnTo>
                      <a:pt x="1791720" y="3281635"/>
                    </a:lnTo>
                    <a:lnTo>
                      <a:pt x="1797101" y="3335013"/>
                    </a:lnTo>
                    <a:lnTo>
                      <a:pt x="1797101" y="5481607"/>
                    </a:lnTo>
                    <a:cubicBezTo>
                      <a:pt x="1797101" y="5628175"/>
                      <a:pt x="1678284" y="5746992"/>
                      <a:pt x="1531716" y="5746992"/>
                    </a:cubicBezTo>
                    <a:cubicBezTo>
                      <a:pt x="1385148" y="5746992"/>
                      <a:pt x="1266331" y="5628175"/>
                      <a:pt x="1266331" y="5481607"/>
                    </a:cubicBezTo>
                    <a:lnTo>
                      <a:pt x="1266331" y="3640214"/>
                    </a:lnTo>
                    <a:lnTo>
                      <a:pt x="1012910" y="3640214"/>
                    </a:lnTo>
                    <a:lnTo>
                      <a:pt x="1012910" y="5481607"/>
                    </a:lnTo>
                    <a:cubicBezTo>
                      <a:pt x="1012910" y="5628175"/>
                      <a:pt x="894093" y="5746992"/>
                      <a:pt x="747525" y="5746992"/>
                    </a:cubicBezTo>
                    <a:cubicBezTo>
                      <a:pt x="600957" y="5746992"/>
                      <a:pt x="482140" y="5628175"/>
                      <a:pt x="482140" y="5481607"/>
                    </a:cubicBezTo>
                    <a:lnTo>
                      <a:pt x="482140" y="3442740"/>
                    </a:lnTo>
                    <a:lnTo>
                      <a:pt x="480008" y="3421591"/>
                    </a:lnTo>
                    <a:lnTo>
                      <a:pt x="480008" y="1899197"/>
                    </a:lnTo>
                    <a:lnTo>
                      <a:pt x="418852" y="1899197"/>
                    </a:lnTo>
                    <a:lnTo>
                      <a:pt x="418852" y="3726154"/>
                    </a:lnTo>
                    <a:cubicBezTo>
                      <a:pt x="418852" y="3841817"/>
                      <a:pt x="325089" y="3935580"/>
                      <a:pt x="209426" y="3935580"/>
                    </a:cubicBezTo>
                    <a:cubicBezTo>
                      <a:pt x="93763" y="3935580"/>
                      <a:pt x="0" y="3841817"/>
                      <a:pt x="0" y="3726154"/>
                    </a:cubicBezTo>
                    <a:lnTo>
                      <a:pt x="0" y="1467642"/>
                    </a:lnTo>
                    <a:cubicBezTo>
                      <a:pt x="0" y="1438727"/>
                      <a:pt x="5860" y="1411180"/>
                      <a:pt x="16458" y="1386124"/>
                    </a:cubicBezTo>
                    <a:lnTo>
                      <a:pt x="16530" y="1386017"/>
                    </a:lnTo>
                    <a:lnTo>
                      <a:pt x="30436" y="1341220"/>
                    </a:lnTo>
                    <a:cubicBezTo>
                      <a:pt x="84481" y="1213443"/>
                      <a:pt x="211003" y="1123786"/>
                      <a:pt x="358466" y="1123786"/>
                    </a:cubicBezTo>
                    <a:close/>
                    <a:moveTo>
                      <a:pt x="1135864" y="0"/>
                    </a:moveTo>
                    <a:cubicBezTo>
                      <a:pt x="1427720" y="0"/>
                      <a:pt x="1664316" y="236596"/>
                      <a:pt x="1664316" y="528452"/>
                    </a:cubicBezTo>
                    <a:cubicBezTo>
                      <a:pt x="1664316" y="820309"/>
                      <a:pt x="1427720" y="1056904"/>
                      <a:pt x="1135864" y="1056904"/>
                    </a:cubicBezTo>
                    <a:cubicBezTo>
                      <a:pt x="844008" y="1056904"/>
                      <a:pt x="607412" y="820309"/>
                      <a:pt x="607412" y="528452"/>
                    </a:cubicBezTo>
                    <a:cubicBezTo>
                      <a:pt x="607412" y="236596"/>
                      <a:pt x="844008" y="0"/>
                      <a:pt x="1135864" y="0"/>
                    </a:cubicBezTo>
                    <a:close/>
                  </a:path>
                </a:pathLst>
              </a:custGeom>
              <a:solidFill>
                <a:srgbClr val="0089D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fr-CA" dirty="0"/>
              </a:p>
            </p:txBody>
          </p:sp>
        </p:grpSp>
        <p:sp>
          <p:nvSpPr>
            <p:cNvPr id="8" name="Forme libre 7"/>
            <p:cNvSpPr>
              <a:spLocks noChangeAspect="1"/>
            </p:cNvSpPr>
            <p:nvPr/>
          </p:nvSpPr>
          <p:spPr>
            <a:xfrm>
              <a:off x="6998870" y="2738762"/>
              <a:ext cx="142389" cy="360000"/>
            </a:xfrm>
            <a:custGeom>
              <a:avLst/>
              <a:gdLst>
                <a:gd name="connsiteX0" fmla="*/ 358466 w 2273072"/>
                <a:gd name="connsiteY0" fmla="*/ 1123786 h 5746992"/>
                <a:gd name="connsiteX1" fmla="*/ 1913262 w 2273072"/>
                <a:gd name="connsiteY1" fmla="*/ 1123786 h 5746992"/>
                <a:gd name="connsiteX2" fmla="*/ 2241292 w 2273072"/>
                <a:gd name="connsiteY2" fmla="*/ 1341220 h 5746992"/>
                <a:gd name="connsiteX3" fmla="*/ 2254052 w 2273072"/>
                <a:gd name="connsiteY3" fmla="*/ 1382323 h 5746992"/>
                <a:gd name="connsiteX4" fmla="*/ 2256614 w 2273072"/>
                <a:gd name="connsiteY4" fmla="*/ 1386124 h 5746992"/>
                <a:gd name="connsiteX5" fmla="*/ 2273072 w 2273072"/>
                <a:gd name="connsiteY5" fmla="*/ 1467642 h 5746992"/>
                <a:gd name="connsiteX6" fmla="*/ 2273072 w 2273072"/>
                <a:gd name="connsiteY6" fmla="*/ 3726154 h 5746992"/>
                <a:gd name="connsiteX7" fmla="*/ 2063646 w 2273072"/>
                <a:gd name="connsiteY7" fmla="*/ 3935580 h 5746992"/>
                <a:gd name="connsiteX8" fmla="*/ 1854220 w 2273072"/>
                <a:gd name="connsiteY8" fmla="*/ 3726154 h 5746992"/>
                <a:gd name="connsiteX9" fmla="*/ 1854220 w 2273072"/>
                <a:gd name="connsiteY9" fmla="*/ 1899197 h 5746992"/>
                <a:gd name="connsiteX10" fmla="*/ 1791720 w 2273072"/>
                <a:gd name="connsiteY10" fmla="*/ 1899197 h 5746992"/>
                <a:gd name="connsiteX11" fmla="*/ 1791720 w 2273072"/>
                <a:gd name="connsiteY11" fmla="*/ 3281635 h 5746992"/>
                <a:gd name="connsiteX12" fmla="*/ 1797101 w 2273072"/>
                <a:gd name="connsiteY12" fmla="*/ 3335013 h 5746992"/>
                <a:gd name="connsiteX13" fmla="*/ 1797101 w 2273072"/>
                <a:gd name="connsiteY13" fmla="*/ 5481607 h 5746992"/>
                <a:gd name="connsiteX14" fmla="*/ 1531716 w 2273072"/>
                <a:gd name="connsiteY14" fmla="*/ 5746992 h 5746992"/>
                <a:gd name="connsiteX15" fmla="*/ 1266331 w 2273072"/>
                <a:gd name="connsiteY15" fmla="*/ 5481607 h 5746992"/>
                <a:gd name="connsiteX16" fmla="*/ 1266331 w 2273072"/>
                <a:gd name="connsiteY16" fmla="*/ 3640214 h 5746992"/>
                <a:gd name="connsiteX17" fmla="*/ 1012910 w 2273072"/>
                <a:gd name="connsiteY17" fmla="*/ 3640214 h 5746992"/>
                <a:gd name="connsiteX18" fmla="*/ 1012910 w 2273072"/>
                <a:gd name="connsiteY18" fmla="*/ 5481607 h 5746992"/>
                <a:gd name="connsiteX19" fmla="*/ 747525 w 2273072"/>
                <a:gd name="connsiteY19" fmla="*/ 5746992 h 5746992"/>
                <a:gd name="connsiteX20" fmla="*/ 482140 w 2273072"/>
                <a:gd name="connsiteY20" fmla="*/ 5481607 h 5746992"/>
                <a:gd name="connsiteX21" fmla="*/ 482140 w 2273072"/>
                <a:gd name="connsiteY21" fmla="*/ 3442740 h 5746992"/>
                <a:gd name="connsiteX22" fmla="*/ 480008 w 2273072"/>
                <a:gd name="connsiteY22" fmla="*/ 3421591 h 5746992"/>
                <a:gd name="connsiteX23" fmla="*/ 480008 w 2273072"/>
                <a:gd name="connsiteY23" fmla="*/ 1899197 h 5746992"/>
                <a:gd name="connsiteX24" fmla="*/ 418852 w 2273072"/>
                <a:gd name="connsiteY24" fmla="*/ 1899197 h 5746992"/>
                <a:gd name="connsiteX25" fmla="*/ 418852 w 2273072"/>
                <a:gd name="connsiteY25" fmla="*/ 3726154 h 5746992"/>
                <a:gd name="connsiteX26" fmla="*/ 209426 w 2273072"/>
                <a:gd name="connsiteY26" fmla="*/ 3935580 h 5746992"/>
                <a:gd name="connsiteX27" fmla="*/ 0 w 2273072"/>
                <a:gd name="connsiteY27" fmla="*/ 3726154 h 5746992"/>
                <a:gd name="connsiteX28" fmla="*/ 0 w 2273072"/>
                <a:gd name="connsiteY28" fmla="*/ 1467642 h 5746992"/>
                <a:gd name="connsiteX29" fmla="*/ 16458 w 2273072"/>
                <a:gd name="connsiteY29" fmla="*/ 1386124 h 5746992"/>
                <a:gd name="connsiteX30" fmla="*/ 16530 w 2273072"/>
                <a:gd name="connsiteY30" fmla="*/ 1386017 h 5746992"/>
                <a:gd name="connsiteX31" fmla="*/ 30436 w 2273072"/>
                <a:gd name="connsiteY31" fmla="*/ 1341220 h 5746992"/>
                <a:gd name="connsiteX32" fmla="*/ 358466 w 2273072"/>
                <a:gd name="connsiteY32" fmla="*/ 1123786 h 5746992"/>
                <a:gd name="connsiteX33" fmla="*/ 1135864 w 2273072"/>
                <a:gd name="connsiteY33" fmla="*/ 0 h 5746992"/>
                <a:gd name="connsiteX34" fmla="*/ 1664316 w 2273072"/>
                <a:gd name="connsiteY34" fmla="*/ 528452 h 5746992"/>
                <a:gd name="connsiteX35" fmla="*/ 1135864 w 2273072"/>
                <a:gd name="connsiteY35" fmla="*/ 1056904 h 5746992"/>
                <a:gd name="connsiteX36" fmla="*/ 607412 w 2273072"/>
                <a:gd name="connsiteY36" fmla="*/ 528452 h 5746992"/>
                <a:gd name="connsiteX37" fmla="*/ 1135864 w 2273072"/>
                <a:gd name="connsiteY37" fmla="*/ 0 h 574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273072" h="5746992">
                  <a:moveTo>
                    <a:pt x="358466" y="1123786"/>
                  </a:moveTo>
                  <a:lnTo>
                    <a:pt x="1913262" y="1123786"/>
                  </a:lnTo>
                  <a:cubicBezTo>
                    <a:pt x="2060725" y="1123786"/>
                    <a:pt x="2187247" y="1213443"/>
                    <a:pt x="2241292" y="1341220"/>
                  </a:cubicBezTo>
                  <a:lnTo>
                    <a:pt x="2254052" y="1382323"/>
                  </a:lnTo>
                  <a:lnTo>
                    <a:pt x="2256614" y="1386124"/>
                  </a:lnTo>
                  <a:cubicBezTo>
                    <a:pt x="2267212" y="1411180"/>
                    <a:pt x="2273072" y="1438726"/>
                    <a:pt x="2273072" y="1467642"/>
                  </a:cubicBezTo>
                  <a:lnTo>
                    <a:pt x="2273072" y="3726154"/>
                  </a:lnTo>
                  <a:cubicBezTo>
                    <a:pt x="2273072" y="3841817"/>
                    <a:pt x="2179309" y="3935580"/>
                    <a:pt x="2063646" y="3935580"/>
                  </a:cubicBezTo>
                  <a:cubicBezTo>
                    <a:pt x="1947983" y="3935580"/>
                    <a:pt x="1854220" y="3841817"/>
                    <a:pt x="1854220" y="3726154"/>
                  </a:cubicBezTo>
                  <a:lnTo>
                    <a:pt x="1854220" y="1899197"/>
                  </a:lnTo>
                  <a:lnTo>
                    <a:pt x="1791720" y="1899197"/>
                  </a:lnTo>
                  <a:lnTo>
                    <a:pt x="1791720" y="3281635"/>
                  </a:lnTo>
                  <a:lnTo>
                    <a:pt x="1797101" y="3335013"/>
                  </a:lnTo>
                  <a:lnTo>
                    <a:pt x="1797101" y="5481607"/>
                  </a:lnTo>
                  <a:cubicBezTo>
                    <a:pt x="1797101" y="5628175"/>
                    <a:pt x="1678284" y="5746992"/>
                    <a:pt x="1531716" y="5746992"/>
                  </a:cubicBezTo>
                  <a:cubicBezTo>
                    <a:pt x="1385148" y="5746992"/>
                    <a:pt x="1266331" y="5628175"/>
                    <a:pt x="1266331" y="5481607"/>
                  </a:cubicBezTo>
                  <a:lnTo>
                    <a:pt x="1266331" y="3640214"/>
                  </a:lnTo>
                  <a:lnTo>
                    <a:pt x="1012910" y="3640214"/>
                  </a:lnTo>
                  <a:lnTo>
                    <a:pt x="1012910" y="5481607"/>
                  </a:lnTo>
                  <a:cubicBezTo>
                    <a:pt x="1012910" y="5628175"/>
                    <a:pt x="894093" y="5746992"/>
                    <a:pt x="747525" y="5746992"/>
                  </a:cubicBezTo>
                  <a:cubicBezTo>
                    <a:pt x="600957" y="5746992"/>
                    <a:pt x="482140" y="5628175"/>
                    <a:pt x="482140" y="5481607"/>
                  </a:cubicBezTo>
                  <a:lnTo>
                    <a:pt x="482140" y="3442740"/>
                  </a:lnTo>
                  <a:lnTo>
                    <a:pt x="480008" y="3421591"/>
                  </a:lnTo>
                  <a:lnTo>
                    <a:pt x="480008" y="1899197"/>
                  </a:lnTo>
                  <a:lnTo>
                    <a:pt x="418852" y="1899197"/>
                  </a:lnTo>
                  <a:lnTo>
                    <a:pt x="418852" y="3726154"/>
                  </a:lnTo>
                  <a:cubicBezTo>
                    <a:pt x="418852" y="3841817"/>
                    <a:pt x="325089" y="3935580"/>
                    <a:pt x="209426" y="3935580"/>
                  </a:cubicBezTo>
                  <a:cubicBezTo>
                    <a:pt x="93763" y="3935580"/>
                    <a:pt x="0" y="3841817"/>
                    <a:pt x="0" y="3726154"/>
                  </a:cubicBezTo>
                  <a:lnTo>
                    <a:pt x="0" y="1467642"/>
                  </a:lnTo>
                  <a:cubicBezTo>
                    <a:pt x="0" y="1438727"/>
                    <a:pt x="5860" y="1411180"/>
                    <a:pt x="16458" y="1386124"/>
                  </a:cubicBezTo>
                  <a:lnTo>
                    <a:pt x="16530" y="1386017"/>
                  </a:lnTo>
                  <a:lnTo>
                    <a:pt x="30436" y="1341220"/>
                  </a:lnTo>
                  <a:cubicBezTo>
                    <a:pt x="84481" y="1213443"/>
                    <a:pt x="211003" y="1123786"/>
                    <a:pt x="358466" y="1123786"/>
                  </a:cubicBezTo>
                  <a:close/>
                  <a:moveTo>
                    <a:pt x="1135864" y="0"/>
                  </a:moveTo>
                  <a:cubicBezTo>
                    <a:pt x="1427720" y="0"/>
                    <a:pt x="1664316" y="236596"/>
                    <a:pt x="1664316" y="528452"/>
                  </a:cubicBezTo>
                  <a:cubicBezTo>
                    <a:pt x="1664316" y="820309"/>
                    <a:pt x="1427720" y="1056904"/>
                    <a:pt x="1135864" y="1056904"/>
                  </a:cubicBezTo>
                  <a:cubicBezTo>
                    <a:pt x="844008" y="1056904"/>
                    <a:pt x="607412" y="820309"/>
                    <a:pt x="607412" y="528452"/>
                  </a:cubicBezTo>
                  <a:cubicBezTo>
                    <a:pt x="607412" y="236596"/>
                    <a:pt x="844008" y="0"/>
                    <a:pt x="1135864" y="0"/>
                  </a:cubicBezTo>
                  <a:close/>
                </a:path>
              </a:pathLst>
            </a:custGeom>
            <a:solidFill>
              <a:srgbClr val="1964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CA" dirty="0"/>
            </a:p>
          </p:txBody>
        </p:sp>
        <p:sp>
          <p:nvSpPr>
            <p:cNvPr id="9" name="Forme libre 8"/>
            <p:cNvSpPr>
              <a:spLocks noChangeAspect="1"/>
            </p:cNvSpPr>
            <p:nvPr/>
          </p:nvSpPr>
          <p:spPr>
            <a:xfrm>
              <a:off x="7203633" y="2732386"/>
              <a:ext cx="142389" cy="360000"/>
            </a:xfrm>
            <a:custGeom>
              <a:avLst/>
              <a:gdLst>
                <a:gd name="connsiteX0" fmla="*/ 358466 w 2273072"/>
                <a:gd name="connsiteY0" fmla="*/ 1123786 h 5746992"/>
                <a:gd name="connsiteX1" fmla="*/ 1913262 w 2273072"/>
                <a:gd name="connsiteY1" fmla="*/ 1123786 h 5746992"/>
                <a:gd name="connsiteX2" fmla="*/ 2241292 w 2273072"/>
                <a:gd name="connsiteY2" fmla="*/ 1341220 h 5746992"/>
                <a:gd name="connsiteX3" fmla="*/ 2254052 w 2273072"/>
                <a:gd name="connsiteY3" fmla="*/ 1382323 h 5746992"/>
                <a:gd name="connsiteX4" fmla="*/ 2256614 w 2273072"/>
                <a:gd name="connsiteY4" fmla="*/ 1386124 h 5746992"/>
                <a:gd name="connsiteX5" fmla="*/ 2273072 w 2273072"/>
                <a:gd name="connsiteY5" fmla="*/ 1467642 h 5746992"/>
                <a:gd name="connsiteX6" fmla="*/ 2273072 w 2273072"/>
                <a:gd name="connsiteY6" fmla="*/ 3726154 h 5746992"/>
                <a:gd name="connsiteX7" fmla="*/ 2063646 w 2273072"/>
                <a:gd name="connsiteY7" fmla="*/ 3935580 h 5746992"/>
                <a:gd name="connsiteX8" fmla="*/ 1854220 w 2273072"/>
                <a:gd name="connsiteY8" fmla="*/ 3726154 h 5746992"/>
                <a:gd name="connsiteX9" fmla="*/ 1854220 w 2273072"/>
                <a:gd name="connsiteY9" fmla="*/ 1899197 h 5746992"/>
                <a:gd name="connsiteX10" fmla="*/ 1791720 w 2273072"/>
                <a:gd name="connsiteY10" fmla="*/ 1899197 h 5746992"/>
                <a:gd name="connsiteX11" fmla="*/ 1791720 w 2273072"/>
                <a:gd name="connsiteY11" fmla="*/ 3281635 h 5746992"/>
                <a:gd name="connsiteX12" fmla="*/ 1797101 w 2273072"/>
                <a:gd name="connsiteY12" fmla="*/ 3335013 h 5746992"/>
                <a:gd name="connsiteX13" fmla="*/ 1797101 w 2273072"/>
                <a:gd name="connsiteY13" fmla="*/ 5481607 h 5746992"/>
                <a:gd name="connsiteX14" fmla="*/ 1531716 w 2273072"/>
                <a:gd name="connsiteY14" fmla="*/ 5746992 h 5746992"/>
                <a:gd name="connsiteX15" fmla="*/ 1266331 w 2273072"/>
                <a:gd name="connsiteY15" fmla="*/ 5481607 h 5746992"/>
                <a:gd name="connsiteX16" fmla="*/ 1266331 w 2273072"/>
                <a:gd name="connsiteY16" fmla="*/ 3640214 h 5746992"/>
                <a:gd name="connsiteX17" fmla="*/ 1012910 w 2273072"/>
                <a:gd name="connsiteY17" fmla="*/ 3640214 h 5746992"/>
                <a:gd name="connsiteX18" fmla="*/ 1012910 w 2273072"/>
                <a:gd name="connsiteY18" fmla="*/ 5481607 h 5746992"/>
                <a:gd name="connsiteX19" fmla="*/ 747525 w 2273072"/>
                <a:gd name="connsiteY19" fmla="*/ 5746992 h 5746992"/>
                <a:gd name="connsiteX20" fmla="*/ 482140 w 2273072"/>
                <a:gd name="connsiteY20" fmla="*/ 5481607 h 5746992"/>
                <a:gd name="connsiteX21" fmla="*/ 482140 w 2273072"/>
                <a:gd name="connsiteY21" fmla="*/ 3442740 h 5746992"/>
                <a:gd name="connsiteX22" fmla="*/ 480008 w 2273072"/>
                <a:gd name="connsiteY22" fmla="*/ 3421591 h 5746992"/>
                <a:gd name="connsiteX23" fmla="*/ 480008 w 2273072"/>
                <a:gd name="connsiteY23" fmla="*/ 1899197 h 5746992"/>
                <a:gd name="connsiteX24" fmla="*/ 418852 w 2273072"/>
                <a:gd name="connsiteY24" fmla="*/ 1899197 h 5746992"/>
                <a:gd name="connsiteX25" fmla="*/ 418852 w 2273072"/>
                <a:gd name="connsiteY25" fmla="*/ 3726154 h 5746992"/>
                <a:gd name="connsiteX26" fmla="*/ 209426 w 2273072"/>
                <a:gd name="connsiteY26" fmla="*/ 3935580 h 5746992"/>
                <a:gd name="connsiteX27" fmla="*/ 0 w 2273072"/>
                <a:gd name="connsiteY27" fmla="*/ 3726154 h 5746992"/>
                <a:gd name="connsiteX28" fmla="*/ 0 w 2273072"/>
                <a:gd name="connsiteY28" fmla="*/ 1467642 h 5746992"/>
                <a:gd name="connsiteX29" fmla="*/ 16458 w 2273072"/>
                <a:gd name="connsiteY29" fmla="*/ 1386124 h 5746992"/>
                <a:gd name="connsiteX30" fmla="*/ 16530 w 2273072"/>
                <a:gd name="connsiteY30" fmla="*/ 1386017 h 5746992"/>
                <a:gd name="connsiteX31" fmla="*/ 30436 w 2273072"/>
                <a:gd name="connsiteY31" fmla="*/ 1341220 h 5746992"/>
                <a:gd name="connsiteX32" fmla="*/ 358466 w 2273072"/>
                <a:gd name="connsiteY32" fmla="*/ 1123786 h 5746992"/>
                <a:gd name="connsiteX33" fmla="*/ 1135864 w 2273072"/>
                <a:gd name="connsiteY33" fmla="*/ 0 h 5746992"/>
                <a:gd name="connsiteX34" fmla="*/ 1664316 w 2273072"/>
                <a:gd name="connsiteY34" fmla="*/ 528452 h 5746992"/>
                <a:gd name="connsiteX35" fmla="*/ 1135864 w 2273072"/>
                <a:gd name="connsiteY35" fmla="*/ 1056904 h 5746992"/>
                <a:gd name="connsiteX36" fmla="*/ 607412 w 2273072"/>
                <a:gd name="connsiteY36" fmla="*/ 528452 h 5746992"/>
                <a:gd name="connsiteX37" fmla="*/ 1135864 w 2273072"/>
                <a:gd name="connsiteY37" fmla="*/ 0 h 574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273072" h="5746992">
                  <a:moveTo>
                    <a:pt x="358466" y="1123786"/>
                  </a:moveTo>
                  <a:lnTo>
                    <a:pt x="1913262" y="1123786"/>
                  </a:lnTo>
                  <a:cubicBezTo>
                    <a:pt x="2060725" y="1123786"/>
                    <a:pt x="2187247" y="1213443"/>
                    <a:pt x="2241292" y="1341220"/>
                  </a:cubicBezTo>
                  <a:lnTo>
                    <a:pt x="2254052" y="1382323"/>
                  </a:lnTo>
                  <a:lnTo>
                    <a:pt x="2256614" y="1386124"/>
                  </a:lnTo>
                  <a:cubicBezTo>
                    <a:pt x="2267212" y="1411180"/>
                    <a:pt x="2273072" y="1438726"/>
                    <a:pt x="2273072" y="1467642"/>
                  </a:cubicBezTo>
                  <a:lnTo>
                    <a:pt x="2273072" y="3726154"/>
                  </a:lnTo>
                  <a:cubicBezTo>
                    <a:pt x="2273072" y="3841817"/>
                    <a:pt x="2179309" y="3935580"/>
                    <a:pt x="2063646" y="3935580"/>
                  </a:cubicBezTo>
                  <a:cubicBezTo>
                    <a:pt x="1947983" y="3935580"/>
                    <a:pt x="1854220" y="3841817"/>
                    <a:pt x="1854220" y="3726154"/>
                  </a:cubicBezTo>
                  <a:lnTo>
                    <a:pt x="1854220" y="1899197"/>
                  </a:lnTo>
                  <a:lnTo>
                    <a:pt x="1791720" y="1899197"/>
                  </a:lnTo>
                  <a:lnTo>
                    <a:pt x="1791720" y="3281635"/>
                  </a:lnTo>
                  <a:lnTo>
                    <a:pt x="1797101" y="3335013"/>
                  </a:lnTo>
                  <a:lnTo>
                    <a:pt x="1797101" y="5481607"/>
                  </a:lnTo>
                  <a:cubicBezTo>
                    <a:pt x="1797101" y="5628175"/>
                    <a:pt x="1678284" y="5746992"/>
                    <a:pt x="1531716" y="5746992"/>
                  </a:cubicBezTo>
                  <a:cubicBezTo>
                    <a:pt x="1385148" y="5746992"/>
                    <a:pt x="1266331" y="5628175"/>
                    <a:pt x="1266331" y="5481607"/>
                  </a:cubicBezTo>
                  <a:lnTo>
                    <a:pt x="1266331" y="3640214"/>
                  </a:lnTo>
                  <a:lnTo>
                    <a:pt x="1012910" y="3640214"/>
                  </a:lnTo>
                  <a:lnTo>
                    <a:pt x="1012910" y="5481607"/>
                  </a:lnTo>
                  <a:cubicBezTo>
                    <a:pt x="1012910" y="5628175"/>
                    <a:pt x="894093" y="5746992"/>
                    <a:pt x="747525" y="5746992"/>
                  </a:cubicBezTo>
                  <a:cubicBezTo>
                    <a:pt x="600957" y="5746992"/>
                    <a:pt x="482140" y="5628175"/>
                    <a:pt x="482140" y="5481607"/>
                  </a:cubicBezTo>
                  <a:lnTo>
                    <a:pt x="482140" y="3442740"/>
                  </a:lnTo>
                  <a:lnTo>
                    <a:pt x="480008" y="3421591"/>
                  </a:lnTo>
                  <a:lnTo>
                    <a:pt x="480008" y="1899197"/>
                  </a:lnTo>
                  <a:lnTo>
                    <a:pt x="418852" y="1899197"/>
                  </a:lnTo>
                  <a:lnTo>
                    <a:pt x="418852" y="3726154"/>
                  </a:lnTo>
                  <a:cubicBezTo>
                    <a:pt x="418852" y="3841817"/>
                    <a:pt x="325089" y="3935580"/>
                    <a:pt x="209426" y="3935580"/>
                  </a:cubicBezTo>
                  <a:cubicBezTo>
                    <a:pt x="93763" y="3935580"/>
                    <a:pt x="0" y="3841817"/>
                    <a:pt x="0" y="3726154"/>
                  </a:cubicBezTo>
                  <a:lnTo>
                    <a:pt x="0" y="1467642"/>
                  </a:lnTo>
                  <a:cubicBezTo>
                    <a:pt x="0" y="1438727"/>
                    <a:pt x="5860" y="1411180"/>
                    <a:pt x="16458" y="1386124"/>
                  </a:cubicBezTo>
                  <a:lnTo>
                    <a:pt x="16530" y="1386017"/>
                  </a:lnTo>
                  <a:lnTo>
                    <a:pt x="30436" y="1341220"/>
                  </a:lnTo>
                  <a:cubicBezTo>
                    <a:pt x="84481" y="1213443"/>
                    <a:pt x="211003" y="1123786"/>
                    <a:pt x="358466" y="1123786"/>
                  </a:cubicBezTo>
                  <a:close/>
                  <a:moveTo>
                    <a:pt x="1135864" y="0"/>
                  </a:moveTo>
                  <a:cubicBezTo>
                    <a:pt x="1427720" y="0"/>
                    <a:pt x="1664316" y="236596"/>
                    <a:pt x="1664316" y="528452"/>
                  </a:cubicBezTo>
                  <a:cubicBezTo>
                    <a:pt x="1664316" y="820309"/>
                    <a:pt x="1427720" y="1056904"/>
                    <a:pt x="1135864" y="1056904"/>
                  </a:cubicBezTo>
                  <a:cubicBezTo>
                    <a:pt x="844008" y="1056904"/>
                    <a:pt x="607412" y="820309"/>
                    <a:pt x="607412" y="528452"/>
                  </a:cubicBezTo>
                  <a:cubicBezTo>
                    <a:pt x="607412" y="236596"/>
                    <a:pt x="844008" y="0"/>
                    <a:pt x="1135864" y="0"/>
                  </a:cubicBezTo>
                  <a:close/>
                </a:path>
              </a:pathLst>
            </a:custGeom>
            <a:solidFill>
              <a:srgbClr val="1964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CA" dirty="0"/>
            </a:p>
          </p:txBody>
        </p:sp>
        <p:sp>
          <p:nvSpPr>
            <p:cNvPr id="10" name="Forme libre 9"/>
            <p:cNvSpPr>
              <a:spLocks noChangeAspect="1"/>
            </p:cNvSpPr>
            <p:nvPr/>
          </p:nvSpPr>
          <p:spPr>
            <a:xfrm>
              <a:off x="5311967" y="2738762"/>
              <a:ext cx="142389" cy="360000"/>
            </a:xfrm>
            <a:custGeom>
              <a:avLst/>
              <a:gdLst>
                <a:gd name="connsiteX0" fmla="*/ 358466 w 2273072"/>
                <a:gd name="connsiteY0" fmla="*/ 1123786 h 5746992"/>
                <a:gd name="connsiteX1" fmla="*/ 1913262 w 2273072"/>
                <a:gd name="connsiteY1" fmla="*/ 1123786 h 5746992"/>
                <a:gd name="connsiteX2" fmla="*/ 2241292 w 2273072"/>
                <a:gd name="connsiteY2" fmla="*/ 1341220 h 5746992"/>
                <a:gd name="connsiteX3" fmla="*/ 2254052 w 2273072"/>
                <a:gd name="connsiteY3" fmla="*/ 1382323 h 5746992"/>
                <a:gd name="connsiteX4" fmla="*/ 2256614 w 2273072"/>
                <a:gd name="connsiteY4" fmla="*/ 1386124 h 5746992"/>
                <a:gd name="connsiteX5" fmla="*/ 2273072 w 2273072"/>
                <a:gd name="connsiteY5" fmla="*/ 1467642 h 5746992"/>
                <a:gd name="connsiteX6" fmla="*/ 2273072 w 2273072"/>
                <a:gd name="connsiteY6" fmla="*/ 3726154 h 5746992"/>
                <a:gd name="connsiteX7" fmla="*/ 2063646 w 2273072"/>
                <a:gd name="connsiteY7" fmla="*/ 3935580 h 5746992"/>
                <a:gd name="connsiteX8" fmla="*/ 1854220 w 2273072"/>
                <a:gd name="connsiteY8" fmla="*/ 3726154 h 5746992"/>
                <a:gd name="connsiteX9" fmla="*/ 1854220 w 2273072"/>
                <a:gd name="connsiteY9" fmla="*/ 1899197 h 5746992"/>
                <a:gd name="connsiteX10" fmla="*/ 1791720 w 2273072"/>
                <a:gd name="connsiteY10" fmla="*/ 1899197 h 5746992"/>
                <a:gd name="connsiteX11" fmla="*/ 1791720 w 2273072"/>
                <a:gd name="connsiteY11" fmla="*/ 3281635 h 5746992"/>
                <a:gd name="connsiteX12" fmla="*/ 1797101 w 2273072"/>
                <a:gd name="connsiteY12" fmla="*/ 3335013 h 5746992"/>
                <a:gd name="connsiteX13" fmla="*/ 1797101 w 2273072"/>
                <a:gd name="connsiteY13" fmla="*/ 5481607 h 5746992"/>
                <a:gd name="connsiteX14" fmla="*/ 1531716 w 2273072"/>
                <a:gd name="connsiteY14" fmla="*/ 5746992 h 5746992"/>
                <a:gd name="connsiteX15" fmla="*/ 1266331 w 2273072"/>
                <a:gd name="connsiteY15" fmla="*/ 5481607 h 5746992"/>
                <a:gd name="connsiteX16" fmla="*/ 1266331 w 2273072"/>
                <a:gd name="connsiteY16" fmla="*/ 3640214 h 5746992"/>
                <a:gd name="connsiteX17" fmla="*/ 1012910 w 2273072"/>
                <a:gd name="connsiteY17" fmla="*/ 3640214 h 5746992"/>
                <a:gd name="connsiteX18" fmla="*/ 1012910 w 2273072"/>
                <a:gd name="connsiteY18" fmla="*/ 5481607 h 5746992"/>
                <a:gd name="connsiteX19" fmla="*/ 747525 w 2273072"/>
                <a:gd name="connsiteY19" fmla="*/ 5746992 h 5746992"/>
                <a:gd name="connsiteX20" fmla="*/ 482140 w 2273072"/>
                <a:gd name="connsiteY20" fmla="*/ 5481607 h 5746992"/>
                <a:gd name="connsiteX21" fmla="*/ 482140 w 2273072"/>
                <a:gd name="connsiteY21" fmla="*/ 3442740 h 5746992"/>
                <a:gd name="connsiteX22" fmla="*/ 480008 w 2273072"/>
                <a:gd name="connsiteY22" fmla="*/ 3421591 h 5746992"/>
                <a:gd name="connsiteX23" fmla="*/ 480008 w 2273072"/>
                <a:gd name="connsiteY23" fmla="*/ 1899197 h 5746992"/>
                <a:gd name="connsiteX24" fmla="*/ 418852 w 2273072"/>
                <a:gd name="connsiteY24" fmla="*/ 1899197 h 5746992"/>
                <a:gd name="connsiteX25" fmla="*/ 418852 w 2273072"/>
                <a:gd name="connsiteY25" fmla="*/ 3726154 h 5746992"/>
                <a:gd name="connsiteX26" fmla="*/ 209426 w 2273072"/>
                <a:gd name="connsiteY26" fmla="*/ 3935580 h 5746992"/>
                <a:gd name="connsiteX27" fmla="*/ 0 w 2273072"/>
                <a:gd name="connsiteY27" fmla="*/ 3726154 h 5746992"/>
                <a:gd name="connsiteX28" fmla="*/ 0 w 2273072"/>
                <a:gd name="connsiteY28" fmla="*/ 1467642 h 5746992"/>
                <a:gd name="connsiteX29" fmla="*/ 16458 w 2273072"/>
                <a:gd name="connsiteY29" fmla="*/ 1386124 h 5746992"/>
                <a:gd name="connsiteX30" fmla="*/ 16530 w 2273072"/>
                <a:gd name="connsiteY30" fmla="*/ 1386017 h 5746992"/>
                <a:gd name="connsiteX31" fmla="*/ 30436 w 2273072"/>
                <a:gd name="connsiteY31" fmla="*/ 1341220 h 5746992"/>
                <a:gd name="connsiteX32" fmla="*/ 358466 w 2273072"/>
                <a:gd name="connsiteY32" fmla="*/ 1123786 h 5746992"/>
                <a:gd name="connsiteX33" fmla="*/ 1135864 w 2273072"/>
                <a:gd name="connsiteY33" fmla="*/ 0 h 5746992"/>
                <a:gd name="connsiteX34" fmla="*/ 1664316 w 2273072"/>
                <a:gd name="connsiteY34" fmla="*/ 528452 h 5746992"/>
                <a:gd name="connsiteX35" fmla="*/ 1135864 w 2273072"/>
                <a:gd name="connsiteY35" fmla="*/ 1056904 h 5746992"/>
                <a:gd name="connsiteX36" fmla="*/ 607412 w 2273072"/>
                <a:gd name="connsiteY36" fmla="*/ 528452 h 5746992"/>
                <a:gd name="connsiteX37" fmla="*/ 1135864 w 2273072"/>
                <a:gd name="connsiteY37" fmla="*/ 0 h 574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273072" h="5746992">
                  <a:moveTo>
                    <a:pt x="358466" y="1123786"/>
                  </a:moveTo>
                  <a:lnTo>
                    <a:pt x="1913262" y="1123786"/>
                  </a:lnTo>
                  <a:cubicBezTo>
                    <a:pt x="2060725" y="1123786"/>
                    <a:pt x="2187247" y="1213443"/>
                    <a:pt x="2241292" y="1341220"/>
                  </a:cubicBezTo>
                  <a:lnTo>
                    <a:pt x="2254052" y="1382323"/>
                  </a:lnTo>
                  <a:lnTo>
                    <a:pt x="2256614" y="1386124"/>
                  </a:lnTo>
                  <a:cubicBezTo>
                    <a:pt x="2267212" y="1411180"/>
                    <a:pt x="2273072" y="1438726"/>
                    <a:pt x="2273072" y="1467642"/>
                  </a:cubicBezTo>
                  <a:lnTo>
                    <a:pt x="2273072" y="3726154"/>
                  </a:lnTo>
                  <a:cubicBezTo>
                    <a:pt x="2273072" y="3841817"/>
                    <a:pt x="2179309" y="3935580"/>
                    <a:pt x="2063646" y="3935580"/>
                  </a:cubicBezTo>
                  <a:cubicBezTo>
                    <a:pt x="1947983" y="3935580"/>
                    <a:pt x="1854220" y="3841817"/>
                    <a:pt x="1854220" y="3726154"/>
                  </a:cubicBezTo>
                  <a:lnTo>
                    <a:pt x="1854220" y="1899197"/>
                  </a:lnTo>
                  <a:lnTo>
                    <a:pt x="1791720" y="1899197"/>
                  </a:lnTo>
                  <a:lnTo>
                    <a:pt x="1791720" y="3281635"/>
                  </a:lnTo>
                  <a:lnTo>
                    <a:pt x="1797101" y="3335013"/>
                  </a:lnTo>
                  <a:lnTo>
                    <a:pt x="1797101" y="5481607"/>
                  </a:lnTo>
                  <a:cubicBezTo>
                    <a:pt x="1797101" y="5628175"/>
                    <a:pt x="1678284" y="5746992"/>
                    <a:pt x="1531716" y="5746992"/>
                  </a:cubicBezTo>
                  <a:cubicBezTo>
                    <a:pt x="1385148" y="5746992"/>
                    <a:pt x="1266331" y="5628175"/>
                    <a:pt x="1266331" y="5481607"/>
                  </a:cubicBezTo>
                  <a:lnTo>
                    <a:pt x="1266331" y="3640214"/>
                  </a:lnTo>
                  <a:lnTo>
                    <a:pt x="1012910" y="3640214"/>
                  </a:lnTo>
                  <a:lnTo>
                    <a:pt x="1012910" y="5481607"/>
                  </a:lnTo>
                  <a:cubicBezTo>
                    <a:pt x="1012910" y="5628175"/>
                    <a:pt x="894093" y="5746992"/>
                    <a:pt x="747525" y="5746992"/>
                  </a:cubicBezTo>
                  <a:cubicBezTo>
                    <a:pt x="600957" y="5746992"/>
                    <a:pt x="482140" y="5628175"/>
                    <a:pt x="482140" y="5481607"/>
                  </a:cubicBezTo>
                  <a:lnTo>
                    <a:pt x="482140" y="3442740"/>
                  </a:lnTo>
                  <a:lnTo>
                    <a:pt x="480008" y="3421591"/>
                  </a:lnTo>
                  <a:lnTo>
                    <a:pt x="480008" y="1899197"/>
                  </a:lnTo>
                  <a:lnTo>
                    <a:pt x="418852" y="1899197"/>
                  </a:lnTo>
                  <a:lnTo>
                    <a:pt x="418852" y="3726154"/>
                  </a:lnTo>
                  <a:cubicBezTo>
                    <a:pt x="418852" y="3841817"/>
                    <a:pt x="325089" y="3935580"/>
                    <a:pt x="209426" y="3935580"/>
                  </a:cubicBezTo>
                  <a:cubicBezTo>
                    <a:pt x="93763" y="3935580"/>
                    <a:pt x="0" y="3841817"/>
                    <a:pt x="0" y="3726154"/>
                  </a:cubicBezTo>
                  <a:lnTo>
                    <a:pt x="0" y="1467642"/>
                  </a:lnTo>
                  <a:cubicBezTo>
                    <a:pt x="0" y="1438727"/>
                    <a:pt x="5860" y="1411180"/>
                    <a:pt x="16458" y="1386124"/>
                  </a:cubicBezTo>
                  <a:lnTo>
                    <a:pt x="16530" y="1386017"/>
                  </a:lnTo>
                  <a:lnTo>
                    <a:pt x="30436" y="1341220"/>
                  </a:lnTo>
                  <a:cubicBezTo>
                    <a:pt x="84481" y="1213443"/>
                    <a:pt x="211003" y="1123786"/>
                    <a:pt x="358466" y="1123786"/>
                  </a:cubicBezTo>
                  <a:close/>
                  <a:moveTo>
                    <a:pt x="1135864" y="0"/>
                  </a:moveTo>
                  <a:cubicBezTo>
                    <a:pt x="1427720" y="0"/>
                    <a:pt x="1664316" y="236596"/>
                    <a:pt x="1664316" y="528452"/>
                  </a:cubicBezTo>
                  <a:cubicBezTo>
                    <a:pt x="1664316" y="820309"/>
                    <a:pt x="1427720" y="1056904"/>
                    <a:pt x="1135864" y="1056904"/>
                  </a:cubicBezTo>
                  <a:cubicBezTo>
                    <a:pt x="844008" y="1056904"/>
                    <a:pt x="607412" y="820309"/>
                    <a:pt x="607412" y="528452"/>
                  </a:cubicBezTo>
                  <a:cubicBezTo>
                    <a:pt x="607412" y="236596"/>
                    <a:pt x="844008" y="0"/>
                    <a:pt x="1135864" y="0"/>
                  </a:cubicBezTo>
                  <a:close/>
                </a:path>
              </a:pathLst>
            </a:custGeom>
            <a:solidFill>
              <a:srgbClr val="1964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CA" dirty="0"/>
            </a:p>
          </p:txBody>
        </p:sp>
        <p:sp>
          <p:nvSpPr>
            <p:cNvPr id="28" name="Forme libre 27"/>
            <p:cNvSpPr>
              <a:spLocks noChangeAspect="1"/>
            </p:cNvSpPr>
            <p:nvPr/>
          </p:nvSpPr>
          <p:spPr>
            <a:xfrm>
              <a:off x="7384507" y="2745187"/>
              <a:ext cx="190478" cy="360000"/>
            </a:xfrm>
            <a:custGeom>
              <a:avLst/>
              <a:gdLst>
                <a:gd name="connsiteX0" fmla="*/ 1075754 w 3040757"/>
                <a:gd name="connsiteY0" fmla="*/ 1122956 h 5746992"/>
                <a:gd name="connsiteX1" fmla="*/ 2006658 w 3040757"/>
                <a:gd name="connsiteY1" fmla="*/ 1122956 h 5746992"/>
                <a:gd name="connsiteX2" fmla="*/ 2130205 w 3040757"/>
                <a:gd name="connsiteY2" fmla="*/ 1204848 h 5746992"/>
                <a:gd name="connsiteX3" fmla="*/ 2136981 w 3040757"/>
                <a:gd name="connsiteY3" fmla="*/ 1238408 h 5746992"/>
                <a:gd name="connsiteX4" fmla="*/ 2168066 w 3040757"/>
                <a:gd name="connsiteY4" fmla="*/ 1290355 h 5746992"/>
                <a:gd name="connsiteX5" fmla="*/ 3025041 w 3040757"/>
                <a:gd name="connsiteY5" fmla="*/ 3379965 h 5746992"/>
                <a:gd name="connsiteX6" fmla="*/ 2910742 w 3040757"/>
                <a:gd name="connsiteY6" fmla="*/ 3653194 h 5746992"/>
                <a:gd name="connsiteX7" fmla="*/ 2637513 w 3040757"/>
                <a:gd name="connsiteY7" fmla="*/ 3538895 h 5746992"/>
                <a:gd name="connsiteX8" fmla="*/ 2245881 w 3040757"/>
                <a:gd name="connsiteY8" fmla="*/ 2583957 h 5746992"/>
                <a:gd name="connsiteX9" fmla="*/ 2491934 w 3040757"/>
                <a:gd name="connsiteY9" fmla="*/ 3851787 h 5746992"/>
                <a:gd name="connsiteX10" fmla="*/ 2191326 w 3040757"/>
                <a:gd name="connsiteY10" fmla="*/ 3851787 h 5746992"/>
                <a:gd name="connsiteX11" fmla="*/ 2191326 w 3040757"/>
                <a:gd name="connsiteY11" fmla="*/ 5481607 h 5746992"/>
                <a:gd name="connsiteX12" fmla="*/ 1925941 w 3040757"/>
                <a:gd name="connsiteY12" fmla="*/ 5746992 h 5746992"/>
                <a:gd name="connsiteX13" fmla="*/ 1660556 w 3040757"/>
                <a:gd name="connsiteY13" fmla="*/ 5481607 h 5746992"/>
                <a:gd name="connsiteX14" fmla="*/ 1660556 w 3040757"/>
                <a:gd name="connsiteY14" fmla="*/ 3851787 h 5746992"/>
                <a:gd name="connsiteX15" fmla="*/ 1398509 w 3040757"/>
                <a:gd name="connsiteY15" fmla="*/ 3851787 h 5746992"/>
                <a:gd name="connsiteX16" fmla="*/ 1398509 w 3040757"/>
                <a:gd name="connsiteY16" fmla="*/ 5481607 h 5746992"/>
                <a:gd name="connsiteX17" fmla="*/ 1133124 w 3040757"/>
                <a:gd name="connsiteY17" fmla="*/ 5746992 h 5746992"/>
                <a:gd name="connsiteX18" fmla="*/ 867739 w 3040757"/>
                <a:gd name="connsiteY18" fmla="*/ 5481607 h 5746992"/>
                <a:gd name="connsiteX19" fmla="*/ 867739 w 3040757"/>
                <a:gd name="connsiteY19" fmla="*/ 3851787 h 5746992"/>
                <a:gd name="connsiteX20" fmla="*/ 568243 w 3040757"/>
                <a:gd name="connsiteY20" fmla="*/ 3851787 h 5746992"/>
                <a:gd name="connsiteX21" fmla="*/ 817853 w 3040757"/>
                <a:gd name="connsiteY21" fmla="*/ 2565633 h 5746992"/>
                <a:gd name="connsiteX22" fmla="*/ 402104 w 3040757"/>
                <a:gd name="connsiteY22" fmla="*/ 3540033 h 5746992"/>
                <a:gd name="connsiteX23" fmla="*/ 127291 w 3040757"/>
                <a:gd name="connsiteY23" fmla="*/ 3650471 h 5746992"/>
                <a:gd name="connsiteX24" fmla="*/ 16854 w 3040757"/>
                <a:gd name="connsiteY24" fmla="*/ 3375658 h 5746992"/>
                <a:gd name="connsiteX25" fmla="*/ 903190 w 3040757"/>
                <a:gd name="connsiteY25" fmla="*/ 1298331 h 5746992"/>
                <a:gd name="connsiteX26" fmla="*/ 936290 w 3040757"/>
                <a:gd name="connsiteY26" fmla="*/ 1244745 h 5746992"/>
                <a:gd name="connsiteX27" fmla="*/ 945842 w 3040757"/>
                <a:gd name="connsiteY27" fmla="*/ 1236378 h 5746992"/>
                <a:gd name="connsiteX28" fmla="*/ 952207 w 3040757"/>
                <a:gd name="connsiteY28" fmla="*/ 1204848 h 5746992"/>
                <a:gd name="connsiteX29" fmla="*/ 1075754 w 3040757"/>
                <a:gd name="connsiteY29" fmla="*/ 1122956 h 5746992"/>
                <a:gd name="connsiteX30" fmla="*/ 1530089 w 3040757"/>
                <a:gd name="connsiteY30" fmla="*/ 0 h 5746992"/>
                <a:gd name="connsiteX31" fmla="*/ 2058541 w 3040757"/>
                <a:gd name="connsiteY31" fmla="*/ 528452 h 5746992"/>
                <a:gd name="connsiteX32" fmla="*/ 1530089 w 3040757"/>
                <a:gd name="connsiteY32" fmla="*/ 1056904 h 5746992"/>
                <a:gd name="connsiteX33" fmla="*/ 1001637 w 3040757"/>
                <a:gd name="connsiteY33" fmla="*/ 528452 h 5746992"/>
                <a:gd name="connsiteX34" fmla="*/ 1530089 w 3040757"/>
                <a:gd name="connsiteY34" fmla="*/ 0 h 574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040757" h="5746992">
                  <a:moveTo>
                    <a:pt x="1075754" y="1122956"/>
                  </a:moveTo>
                  <a:lnTo>
                    <a:pt x="2006658" y="1122956"/>
                  </a:lnTo>
                  <a:cubicBezTo>
                    <a:pt x="2062198" y="1122956"/>
                    <a:pt x="2109850" y="1156723"/>
                    <a:pt x="2130205" y="1204848"/>
                  </a:cubicBezTo>
                  <a:lnTo>
                    <a:pt x="2136981" y="1238408"/>
                  </a:lnTo>
                  <a:lnTo>
                    <a:pt x="2168066" y="1290355"/>
                  </a:lnTo>
                  <a:lnTo>
                    <a:pt x="3025041" y="3379965"/>
                  </a:lnTo>
                  <a:cubicBezTo>
                    <a:pt x="3068928" y="3486978"/>
                    <a:pt x="3017755" y="3609307"/>
                    <a:pt x="2910742" y="3653194"/>
                  </a:cubicBezTo>
                  <a:cubicBezTo>
                    <a:pt x="2803729" y="3697082"/>
                    <a:pt x="2681400" y="3645908"/>
                    <a:pt x="2637513" y="3538895"/>
                  </a:cubicBezTo>
                  <a:lnTo>
                    <a:pt x="2245881" y="2583957"/>
                  </a:lnTo>
                  <a:lnTo>
                    <a:pt x="2491934" y="3851787"/>
                  </a:lnTo>
                  <a:lnTo>
                    <a:pt x="2191326" y="3851787"/>
                  </a:lnTo>
                  <a:lnTo>
                    <a:pt x="2191326" y="5481607"/>
                  </a:lnTo>
                  <a:cubicBezTo>
                    <a:pt x="2191326" y="5628175"/>
                    <a:pt x="2072509" y="5746992"/>
                    <a:pt x="1925941" y="5746992"/>
                  </a:cubicBezTo>
                  <a:cubicBezTo>
                    <a:pt x="1779373" y="5746992"/>
                    <a:pt x="1660556" y="5628175"/>
                    <a:pt x="1660556" y="5481607"/>
                  </a:cubicBezTo>
                  <a:lnTo>
                    <a:pt x="1660556" y="3851787"/>
                  </a:lnTo>
                  <a:lnTo>
                    <a:pt x="1398509" y="3851787"/>
                  </a:lnTo>
                  <a:lnTo>
                    <a:pt x="1398509" y="5481607"/>
                  </a:lnTo>
                  <a:cubicBezTo>
                    <a:pt x="1398509" y="5628175"/>
                    <a:pt x="1279692" y="5746992"/>
                    <a:pt x="1133124" y="5746992"/>
                  </a:cubicBezTo>
                  <a:cubicBezTo>
                    <a:pt x="986556" y="5746992"/>
                    <a:pt x="867739" y="5628175"/>
                    <a:pt x="867739" y="5481607"/>
                  </a:cubicBezTo>
                  <a:lnTo>
                    <a:pt x="867739" y="3851787"/>
                  </a:lnTo>
                  <a:lnTo>
                    <a:pt x="568243" y="3851787"/>
                  </a:lnTo>
                  <a:lnTo>
                    <a:pt x="817853" y="2565633"/>
                  </a:lnTo>
                  <a:lnTo>
                    <a:pt x="402104" y="3540033"/>
                  </a:lnTo>
                  <a:cubicBezTo>
                    <a:pt x="356713" y="3646417"/>
                    <a:pt x="233676" y="3695862"/>
                    <a:pt x="127291" y="3650471"/>
                  </a:cubicBezTo>
                  <a:cubicBezTo>
                    <a:pt x="20907" y="3605080"/>
                    <a:pt x="-28537" y="3482042"/>
                    <a:pt x="16854" y="3375658"/>
                  </a:cubicBezTo>
                  <a:lnTo>
                    <a:pt x="903190" y="1298331"/>
                  </a:lnTo>
                  <a:cubicBezTo>
                    <a:pt x="911701" y="1278384"/>
                    <a:pt x="922941" y="1260439"/>
                    <a:pt x="936290" y="1244745"/>
                  </a:cubicBezTo>
                  <a:lnTo>
                    <a:pt x="945842" y="1236378"/>
                  </a:lnTo>
                  <a:lnTo>
                    <a:pt x="952207" y="1204848"/>
                  </a:lnTo>
                  <a:cubicBezTo>
                    <a:pt x="972562" y="1156723"/>
                    <a:pt x="1020215" y="1122956"/>
                    <a:pt x="1075754" y="1122956"/>
                  </a:cubicBezTo>
                  <a:close/>
                  <a:moveTo>
                    <a:pt x="1530089" y="0"/>
                  </a:moveTo>
                  <a:cubicBezTo>
                    <a:pt x="1821945" y="0"/>
                    <a:pt x="2058541" y="236596"/>
                    <a:pt x="2058541" y="528452"/>
                  </a:cubicBezTo>
                  <a:cubicBezTo>
                    <a:pt x="2058541" y="820308"/>
                    <a:pt x="1821945" y="1056904"/>
                    <a:pt x="1530089" y="1056904"/>
                  </a:cubicBezTo>
                  <a:cubicBezTo>
                    <a:pt x="1238233" y="1056904"/>
                    <a:pt x="1001637" y="820308"/>
                    <a:pt x="1001637" y="528452"/>
                  </a:cubicBezTo>
                  <a:cubicBezTo>
                    <a:pt x="1001637" y="236596"/>
                    <a:pt x="1238233" y="0"/>
                    <a:pt x="1530089" y="0"/>
                  </a:cubicBezTo>
                  <a:close/>
                </a:path>
              </a:pathLst>
            </a:custGeom>
            <a:solidFill>
              <a:srgbClr val="1964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CA" dirty="0"/>
            </a:p>
          </p:txBody>
        </p:sp>
        <p:sp>
          <p:nvSpPr>
            <p:cNvPr id="29" name="Forme libre 28"/>
            <p:cNvSpPr>
              <a:spLocks noChangeAspect="1"/>
            </p:cNvSpPr>
            <p:nvPr/>
          </p:nvSpPr>
          <p:spPr>
            <a:xfrm>
              <a:off x="5077199" y="2732386"/>
              <a:ext cx="190478" cy="360000"/>
            </a:xfrm>
            <a:custGeom>
              <a:avLst/>
              <a:gdLst>
                <a:gd name="connsiteX0" fmla="*/ 1075754 w 3040757"/>
                <a:gd name="connsiteY0" fmla="*/ 1122956 h 5746992"/>
                <a:gd name="connsiteX1" fmla="*/ 2006658 w 3040757"/>
                <a:gd name="connsiteY1" fmla="*/ 1122956 h 5746992"/>
                <a:gd name="connsiteX2" fmla="*/ 2130205 w 3040757"/>
                <a:gd name="connsiteY2" fmla="*/ 1204848 h 5746992"/>
                <a:gd name="connsiteX3" fmla="*/ 2136981 w 3040757"/>
                <a:gd name="connsiteY3" fmla="*/ 1238408 h 5746992"/>
                <a:gd name="connsiteX4" fmla="*/ 2168066 w 3040757"/>
                <a:gd name="connsiteY4" fmla="*/ 1290355 h 5746992"/>
                <a:gd name="connsiteX5" fmla="*/ 3025041 w 3040757"/>
                <a:gd name="connsiteY5" fmla="*/ 3379965 h 5746992"/>
                <a:gd name="connsiteX6" fmla="*/ 2910742 w 3040757"/>
                <a:gd name="connsiteY6" fmla="*/ 3653194 h 5746992"/>
                <a:gd name="connsiteX7" fmla="*/ 2637513 w 3040757"/>
                <a:gd name="connsiteY7" fmla="*/ 3538895 h 5746992"/>
                <a:gd name="connsiteX8" fmla="*/ 2245881 w 3040757"/>
                <a:gd name="connsiteY8" fmla="*/ 2583957 h 5746992"/>
                <a:gd name="connsiteX9" fmla="*/ 2491934 w 3040757"/>
                <a:gd name="connsiteY9" fmla="*/ 3851787 h 5746992"/>
                <a:gd name="connsiteX10" fmla="*/ 2191326 w 3040757"/>
                <a:gd name="connsiteY10" fmla="*/ 3851787 h 5746992"/>
                <a:gd name="connsiteX11" fmla="*/ 2191326 w 3040757"/>
                <a:gd name="connsiteY11" fmla="*/ 5481607 h 5746992"/>
                <a:gd name="connsiteX12" fmla="*/ 1925941 w 3040757"/>
                <a:gd name="connsiteY12" fmla="*/ 5746992 h 5746992"/>
                <a:gd name="connsiteX13" fmla="*/ 1660556 w 3040757"/>
                <a:gd name="connsiteY13" fmla="*/ 5481607 h 5746992"/>
                <a:gd name="connsiteX14" fmla="*/ 1660556 w 3040757"/>
                <a:gd name="connsiteY14" fmla="*/ 3851787 h 5746992"/>
                <a:gd name="connsiteX15" fmla="*/ 1398509 w 3040757"/>
                <a:gd name="connsiteY15" fmla="*/ 3851787 h 5746992"/>
                <a:gd name="connsiteX16" fmla="*/ 1398509 w 3040757"/>
                <a:gd name="connsiteY16" fmla="*/ 5481607 h 5746992"/>
                <a:gd name="connsiteX17" fmla="*/ 1133124 w 3040757"/>
                <a:gd name="connsiteY17" fmla="*/ 5746992 h 5746992"/>
                <a:gd name="connsiteX18" fmla="*/ 867739 w 3040757"/>
                <a:gd name="connsiteY18" fmla="*/ 5481607 h 5746992"/>
                <a:gd name="connsiteX19" fmla="*/ 867739 w 3040757"/>
                <a:gd name="connsiteY19" fmla="*/ 3851787 h 5746992"/>
                <a:gd name="connsiteX20" fmla="*/ 568243 w 3040757"/>
                <a:gd name="connsiteY20" fmla="*/ 3851787 h 5746992"/>
                <a:gd name="connsiteX21" fmla="*/ 817853 w 3040757"/>
                <a:gd name="connsiteY21" fmla="*/ 2565633 h 5746992"/>
                <a:gd name="connsiteX22" fmla="*/ 402104 w 3040757"/>
                <a:gd name="connsiteY22" fmla="*/ 3540033 h 5746992"/>
                <a:gd name="connsiteX23" fmla="*/ 127291 w 3040757"/>
                <a:gd name="connsiteY23" fmla="*/ 3650471 h 5746992"/>
                <a:gd name="connsiteX24" fmla="*/ 16854 w 3040757"/>
                <a:gd name="connsiteY24" fmla="*/ 3375658 h 5746992"/>
                <a:gd name="connsiteX25" fmla="*/ 903190 w 3040757"/>
                <a:gd name="connsiteY25" fmla="*/ 1298331 h 5746992"/>
                <a:gd name="connsiteX26" fmla="*/ 936290 w 3040757"/>
                <a:gd name="connsiteY26" fmla="*/ 1244745 h 5746992"/>
                <a:gd name="connsiteX27" fmla="*/ 945842 w 3040757"/>
                <a:gd name="connsiteY27" fmla="*/ 1236378 h 5746992"/>
                <a:gd name="connsiteX28" fmla="*/ 952207 w 3040757"/>
                <a:gd name="connsiteY28" fmla="*/ 1204848 h 5746992"/>
                <a:gd name="connsiteX29" fmla="*/ 1075754 w 3040757"/>
                <a:gd name="connsiteY29" fmla="*/ 1122956 h 5746992"/>
                <a:gd name="connsiteX30" fmla="*/ 1530089 w 3040757"/>
                <a:gd name="connsiteY30" fmla="*/ 0 h 5746992"/>
                <a:gd name="connsiteX31" fmla="*/ 2058541 w 3040757"/>
                <a:gd name="connsiteY31" fmla="*/ 528452 h 5746992"/>
                <a:gd name="connsiteX32" fmla="*/ 1530089 w 3040757"/>
                <a:gd name="connsiteY32" fmla="*/ 1056904 h 5746992"/>
                <a:gd name="connsiteX33" fmla="*/ 1001637 w 3040757"/>
                <a:gd name="connsiteY33" fmla="*/ 528452 h 5746992"/>
                <a:gd name="connsiteX34" fmla="*/ 1530089 w 3040757"/>
                <a:gd name="connsiteY34" fmla="*/ 0 h 574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040757" h="5746992">
                  <a:moveTo>
                    <a:pt x="1075754" y="1122956"/>
                  </a:moveTo>
                  <a:lnTo>
                    <a:pt x="2006658" y="1122956"/>
                  </a:lnTo>
                  <a:cubicBezTo>
                    <a:pt x="2062198" y="1122956"/>
                    <a:pt x="2109850" y="1156723"/>
                    <a:pt x="2130205" y="1204848"/>
                  </a:cubicBezTo>
                  <a:lnTo>
                    <a:pt x="2136981" y="1238408"/>
                  </a:lnTo>
                  <a:lnTo>
                    <a:pt x="2168066" y="1290355"/>
                  </a:lnTo>
                  <a:lnTo>
                    <a:pt x="3025041" y="3379965"/>
                  </a:lnTo>
                  <a:cubicBezTo>
                    <a:pt x="3068928" y="3486978"/>
                    <a:pt x="3017755" y="3609307"/>
                    <a:pt x="2910742" y="3653194"/>
                  </a:cubicBezTo>
                  <a:cubicBezTo>
                    <a:pt x="2803729" y="3697082"/>
                    <a:pt x="2681400" y="3645908"/>
                    <a:pt x="2637513" y="3538895"/>
                  </a:cubicBezTo>
                  <a:lnTo>
                    <a:pt x="2245881" y="2583957"/>
                  </a:lnTo>
                  <a:lnTo>
                    <a:pt x="2491934" y="3851787"/>
                  </a:lnTo>
                  <a:lnTo>
                    <a:pt x="2191326" y="3851787"/>
                  </a:lnTo>
                  <a:lnTo>
                    <a:pt x="2191326" y="5481607"/>
                  </a:lnTo>
                  <a:cubicBezTo>
                    <a:pt x="2191326" y="5628175"/>
                    <a:pt x="2072509" y="5746992"/>
                    <a:pt x="1925941" y="5746992"/>
                  </a:cubicBezTo>
                  <a:cubicBezTo>
                    <a:pt x="1779373" y="5746992"/>
                    <a:pt x="1660556" y="5628175"/>
                    <a:pt x="1660556" y="5481607"/>
                  </a:cubicBezTo>
                  <a:lnTo>
                    <a:pt x="1660556" y="3851787"/>
                  </a:lnTo>
                  <a:lnTo>
                    <a:pt x="1398509" y="3851787"/>
                  </a:lnTo>
                  <a:lnTo>
                    <a:pt x="1398509" y="5481607"/>
                  </a:lnTo>
                  <a:cubicBezTo>
                    <a:pt x="1398509" y="5628175"/>
                    <a:pt x="1279692" y="5746992"/>
                    <a:pt x="1133124" y="5746992"/>
                  </a:cubicBezTo>
                  <a:cubicBezTo>
                    <a:pt x="986556" y="5746992"/>
                    <a:pt x="867739" y="5628175"/>
                    <a:pt x="867739" y="5481607"/>
                  </a:cubicBezTo>
                  <a:lnTo>
                    <a:pt x="867739" y="3851787"/>
                  </a:lnTo>
                  <a:lnTo>
                    <a:pt x="568243" y="3851787"/>
                  </a:lnTo>
                  <a:lnTo>
                    <a:pt x="817853" y="2565633"/>
                  </a:lnTo>
                  <a:lnTo>
                    <a:pt x="402104" y="3540033"/>
                  </a:lnTo>
                  <a:cubicBezTo>
                    <a:pt x="356713" y="3646417"/>
                    <a:pt x="233676" y="3695862"/>
                    <a:pt x="127291" y="3650471"/>
                  </a:cubicBezTo>
                  <a:cubicBezTo>
                    <a:pt x="20907" y="3605080"/>
                    <a:pt x="-28537" y="3482042"/>
                    <a:pt x="16854" y="3375658"/>
                  </a:cubicBezTo>
                  <a:lnTo>
                    <a:pt x="903190" y="1298331"/>
                  </a:lnTo>
                  <a:cubicBezTo>
                    <a:pt x="911701" y="1278384"/>
                    <a:pt x="922941" y="1260439"/>
                    <a:pt x="936290" y="1244745"/>
                  </a:cubicBezTo>
                  <a:lnTo>
                    <a:pt x="945842" y="1236378"/>
                  </a:lnTo>
                  <a:lnTo>
                    <a:pt x="952207" y="1204848"/>
                  </a:lnTo>
                  <a:cubicBezTo>
                    <a:pt x="972562" y="1156723"/>
                    <a:pt x="1020215" y="1122956"/>
                    <a:pt x="1075754" y="1122956"/>
                  </a:cubicBezTo>
                  <a:close/>
                  <a:moveTo>
                    <a:pt x="1530089" y="0"/>
                  </a:moveTo>
                  <a:cubicBezTo>
                    <a:pt x="1821945" y="0"/>
                    <a:pt x="2058541" y="236596"/>
                    <a:pt x="2058541" y="528452"/>
                  </a:cubicBezTo>
                  <a:cubicBezTo>
                    <a:pt x="2058541" y="820308"/>
                    <a:pt x="1821945" y="1056904"/>
                    <a:pt x="1530089" y="1056904"/>
                  </a:cubicBezTo>
                  <a:cubicBezTo>
                    <a:pt x="1238233" y="1056904"/>
                    <a:pt x="1001637" y="820308"/>
                    <a:pt x="1001637" y="528452"/>
                  </a:cubicBezTo>
                  <a:cubicBezTo>
                    <a:pt x="1001637" y="236596"/>
                    <a:pt x="1238233" y="0"/>
                    <a:pt x="1530089" y="0"/>
                  </a:cubicBezTo>
                  <a:close/>
                </a:path>
              </a:pathLst>
            </a:custGeom>
            <a:solidFill>
              <a:srgbClr val="1964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CA" dirty="0"/>
            </a:p>
          </p:txBody>
        </p:sp>
        <p:sp>
          <p:nvSpPr>
            <p:cNvPr id="30" name="Forme libre 29"/>
            <p:cNvSpPr>
              <a:spLocks noChangeAspect="1"/>
            </p:cNvSpPr>
            <p:nvPr/>
          </p:nvSpPr>
          <p:spPr>
            <a:xfrm>
              <a:off x="6957061" y="3137884"/>
              <a:ext cx="142389" cy="360000"/>
            </a:xfrm>
            <a:custGeom>
              <a:avLst/>
              <a:gdLst>
                <a:gd name="connsiteX0" fmla="*/ 358466 w 2273072"/>
                <a:gd name="connsiteY0" fmla="*/ 1123786 h 5746992"/>
                <a:gd name="connsiteX1" fmla="*/ 1913262 w 2273072"/>
                <a:gd name="connsiteY1" fmla="*/ 1123786 h 5746992"/>
                <a:gd name="connsiteX2" fmla="*/ 2241292 w 2273072"/>
                <a:gd name="connsiteY2" fmla="*/ 1341220 h 5746992"/>
                <a:gd name="connsiteX3" fmla="*/ 2254052 w 2273072"/>
                <a:gd name="connsiteY3" fmla="*/ 1382323 h 5746992"/>
                <a:gd name="connsiteX4" fmla="*/ 2256614 w 2273072"/>
                <a:gd name="connsiteY4" fmla="*/ 1386124 h 5746992"/>
                <a:gd name="connsiteX5" fmla="*/ 2273072 w 2273072"/>
                <a:gd name="connsiteY5" fmla="*/ 1467642 h 5746992"/>
                <a:gd name="connsiteX6" fmla="*/ 2273072 w 2273072"/>
                <a:gd name="connsiteY6" fmla="*/ 3726154 h 5746992"/>
                <a:gd name="connsiteX7" fmla="*/ 2063646 w 2273072"/>
                <a:gd name="connsiteY7" fmla="*/ 3935580 h 5746992"/>
                <a:gd name="connsiteX8" fmla="*/ 1854220 w 2273072"/>
                <a:gd name="connsiteY8" fmla="*/ 3726154 h 5746992"/>
                <a:gd name="connsiteX9" fmla="*/ 1854220 w 2273072"/>
                <a:gd name="connsiteY9" fmla="*/ 1899197 h 5746992"/>
                <a:gd name="connsiteX10" fmla="*/ 1791720 w 2273072"/>
                <a:gd name="connsiteY10" fmla="*/ 1899197 h 5746992"/>
                <a:gd name="connsiteX11" fmla="*/ 1791720 w 2273072"/>
                <a:gd name="connsiteY11" fmla="*/ 3281635 h 5746992"/>
                <a:gd name="connsiteX12" fmla="*/ 1797101 w 2273072"/>
                <a:gd name="connsiteY12" fmla="*/ 3335013 h 5746992"/>
                <a:gd name="connsiteX13" fmla="*/ 1797101 w 2273072"/>
                <a:gd name="connsiteY13" fmla="*/ 5481607 h 5746992"/>
                <a:gd name="connsiteX14" fmla="*/ 1531716 w 2273072"/>
                <a:gd name="connsiteY14" fmla="*/ 5746992 h 5746992"/>
                <a:gd name="connsiteX15" fmla="*/ 1266331 w 2273072"/>
                <a:gd name="connsiteY15" fmla="*/ 5481607 h 5746992"/>
                <a:gd name="connsiteX16" fmla="*/ 1266331 w 2273072"/>
                <a:gd name="connsiteY16" fmla="*/ 3640214 h 5746992"/>
                <a:gd name="connsiteX17" fmla="*/ 1012910 w 2273072"/>
                <a:gd name="connsiteY17" fmla="*/ 3640214 h 5746992"/>
                <a:gd name="connsiteX18" fmla="*/ 1012910 w 2273072"/>
                <a:gd name="connsiteY18" fmla="*/ 5481607 h 5746992"/>
                <a:gd name="connsiteX19" fmla="*/ 747525 w 2273072"/>
                <a:gd name="connsiteY19" fmla="*/ 5746992 h 5746992"/>
                <a:gd name="connsiteX20" fmla="*/ 482140 w 2273072"/>
                <a:gd name="connsiteY20" fmla="*/ 5481607 h 5746992"/>
                <a:gd name="connsiteX21" fmla="*/ 482140 w 2273072"/>
                <a:gd name="connsiteY21" fmla="*/ 3442740 h 5746992"/>
                <a:gd name="connsiteX22" fmla="*/ 480008 w 2273072"/>
                <a:gd name="connsiteY22" fmla="*/ 3421591 h 5746992"/>
                <a:gd name="connsiteX23" fmla="*/ 480008 w 2273072"/>
                <a:gd name="connsiteY23" fmla="*/ 1899197 h 5746992"/>
                <a:gd name="connsiteX24" fmla="*/ 418852 w 2273072"/>
                <a:gd name="connsiteY24" fmla="*/ 1899197 h 5746992"/>
                <a:gd name="connsiteX25" fmla="*/ 418852 w 2273072"/>
                <a:gd name="connsiteY25" fmla="*/ 3726154 h 5746992"/>
                <a:gd name="connsiteX26" fmla="*/ 209426 w 2273072"/>
                <a:gd name="connsiteY26" fmla="*/ 3935580 h 5746992"/>
                <a:gd name="connsiteX27" fmla="*/ 0 w 2273072"/>
                <a:gd name="connsiteY27" fmla="*/ 3726154 h 5746992"/>
                <a:gd name="connsiteX28" fmla="*/ 0 w 2273072"/>
                <a:gd name="connsiteY28" fmla="*/ 1467642 h 5746992"/>
                <a:gd name="connsiteX29" fmla="*/ 16458 w 2273072"/>
                <a:gd name="connsiteY29" fmla="*/ 1386124 h 5746992"/>
                <a:gd name="connsiteX30" fmla="*/ 16530 w 2273072"/>
                <a:gd name="connsiteY30" fmla="*/ 1386017 h 5746992"/>
                <a:gd name="connsiteX31" fmla="*/ 30436 w 2273072"/>
                <a:gd name="connsiteY31" fmla="*/ 1341220 h 5746992"/>
                <a:gd name="connsiteX32" fmla="*/ 358466 w 2273072"/>
                <a:gd name="connsiteY32" fmla="*/ 1123786 h 5746992"/>
                <a:gd name="connsiteX33" fmla="*/ 1135864 w 2273072"/>
                <a:gd name="connsiteY33" fmla="*/ 0 h 5746992"/>
                <a:gd name="connsiteX34" fmla="*/ 1664316 w 2273072"/>
                <a:gd name="connsiteY34" fmla="*/ 528452 h 5746992"/>
                <a:gd name="connsiteX35" fmla="*/ 1135864 w 2273072"/>
                <a:gd name="connsiteY35" fmla="*/ 1056904 h 5746992"/>
                <a:gd name="connsiteX36" fmla="*/ 607412 w 2273072"/>
                <a:gd name="connsiteY36" fmla="*/ 528452 h 5746992"/>
                <a:gd name="connsiteX37" fmla="*/ 1135864 w 2273072"/>
                <a:gd name="connsiteY37" fmla="*/ 0 h 574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273072" h="5746992">
                  <a:moveTo>
                    <a:pt x="358466" y="1123786"/>
                  </a:moveTo>
                  <a:lnTo>
                    <a:pt x="1913262" y="1123786"/>
                  </a:lnTo>
                  <a:cubicBezTo>
                    <a:pt x="2060725" y="1123786"/>
                    <a:pt x="2187247" y="1213443"/>
                    <a:pt x="2241292" y="1341220"/>
                  </a:cubicBezTo>
                  <a:lnTo>
                    <a:pt x="2254052" y="1382323"/>
                  </a:lnTo>
                  <a:lnTo>
                    <a:pt x="2256614" y="1386124"/>
                  </a:lnTo>
                  <a:cubicBezTo>
                    <a:pt x="2267212" y="1411180"/>
                    <a:pt x="2273072" y="1438726"/>
                    <a:pt x="2273072" y="1467642"/>
                  </a:cubicBezTo>
                  <a:lnTo>
                    <a:pt x="2273072" y="3726154"/>
                  </a:lnTo>
                  <a:cubicBezTo>
                    <a:pt x="2273072" y="3841817"/>
                    <a:pt x="2179309" y="3935580"/>
                    <a:pt x="2063646" y="3935580"/>
                  </a:cubicBezTo>
                  <a:cubicBezTo>
                    <a:pt x="1947983" y="3935580"/>
                    <a:pt x="1854220" y="3841817"/>
                    <a:pt x="1854220" y="3726154"/>
                  </a:cubicBezTo>
                  <a:lnTo>
                    <a:pt x="1854220" y="1899197"/>
                  </a:lnTo>
                  <a:lnTo>
                    <a:pt x="1791720" y="1899197"/>
                  </a:lnTo>
                  <a:lnTo>
                    <a:pt x="1791720" y="3281635"/>
                  </a:lnTo>
                  <a:lnTo>
                    <a:pt x="1797101" y="3335013"/>
                  </a:lnTo>
                  <a:lnTo>
                    <a:pt x="1797101" y="5481607"/>
                  </a:lnTo>
                  <a:cubicBezTo>
                    <a:pt x="1797101" y="5628175"/>
                    <a:pt x="1678284" y="5746992"/>
                    <a:pt x="1531716" y="5746992"/>
                  </a:cubicBezTo>
                  <a:cubicBezTo>
                    <a:pt x="1385148" y="5746992"/>
                    <a:pt x="1266331" y="5628175"/>
                    <a:pt x="1266331" y="5481607"/>
                  </a:cubicBezTo>
                  <a:lnTo>
                    <a:pt x="1266331" y="3640214"/>
                  </a:lnTo>
                  <a:lnTo>
                    <a:pt x="1012910" y="3640214"/>
                  </a:lnTo>
                  <a:lnTo>
                    <a:pt x="1012910" y="5481607"/>
                  </a:lnTo>
                  <a:cubicBezTo>
                    <a:pt x="1012910" y="5628175"/>
                    <a:pt x="894093" y="5746992"/>
                    <a:pt x="747525" y="5746992"/>
                  </a:cubicBezTo>
                  <a:cubicBezTo>
                    <a:pt x="600957" y="5746992"/>
                    <a:pt x="482140" y="5628175"/>
                    <a:pt x="482140" y="5481607"/>
                  </a:cubicBezTo>
                  <a:lnTo>
                    <a:pt x="482140" y="3442740"/>
                  </a:lnTo>
                  <a:lnTo>
                    <a:pt x="480008" y="3421591"/>
                  </a:lnTo>
                  <a:lnTo>
                    <a:pt x="480008" y="1899197"/>
                  </a:lnTo>
                  <a:lnTo>
                    <a:pt x="418852" y="1899197"/>
                  </a:lnTo>
                  <a:lnTo>
                    <a:pt x="418852" y="3726154"/>
                  </a:lnTo>
                  <a:cubicBezTo>
                    <a:pt x="418852" y="3841817"/>
                    <a:pt x="325089" y="3935580"/>
                    <a:pt x="209426" y="3935580"/>
                  </a:cubicBezTo>
                  <a:cubicBezTo>
                    <a:pt x="93763" y="3935580"/>
                    <a:pt x="0" y="3841817"/>
                    <a:pt x="0" y="3726154"/>
                  </a:cubicBezTo>
                  <a:lnTo>
                    <a:pt x="0" y="1467642"/>
                  </a:lnTo>
                  <a:cubicBezTo>
                    <a:pt x="0" y="1438727"/>
                    <a:pt x="5860" y="1411180"/>
                    <a:pt x="16458" y="1386124"/>
                  </a:cubicBezTo>
                  <a:lnTo>
                    <a:pt x="16530" y="1386017"/>
                  </a:lnTo>
                  <a:lnTo>
                    <a:pt x="30436" y="1341220"/>
                  </a:lnTo>
                  <a:cubicBezTo>
                    <a:pt x="84481" y="1213443"/>
                    <a:pt x="211003" y="1123786"/>
                    <a:pt x="358466" y="1123786"/>
                  </a:cubicBezTo>
                  <a:close/>
                  <a:moveTo>
                    <a:pt x="1135864" y="0"/>
                  </a:moveTo>
                  <a:cubicBezTo>
                    <a:pt x="1427720" y="0"/>
                    <a:pt x="1664316" y="236596"/>
                    <a:pt x="1664316" y="528452"/>
                  </a:cubicBezTo>
                  <a:cubicBezTo>
                    <a:pt x="1664316" y="820309"/>
                    <a:pt x="1427720" y="1056904"/>
                    <a:pt x="1135864" y="1056904"/>
                  </a:cubicBezTo>
                  <a:cubicBezTo>
                    <a:pt x="844008" y="1056904"/>
                    <a:pt x="607412" y="820309"/>
                    <a:pt x="607412" y="528452"/>
                  </a:cubicBezTo>
                  <a:cubicBezTo>
                    <a:pt x="607412" y="236596"/>
                    <a:pt x="844008" y="0"/>
                    <a:pt x="1135864" y="0"/>
                  </a:cubicBezTo>
                  <a:close/>
                </a:path>
              </a:pathLst>
            </a:custGeom>
            <a:solidFill>
              <a:srgbClr val="0089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CA" dirty="0"/>
            </a:p>
          </p:txBody>
        </p:sp>
        <p:sp>
          <p:nvSpPr>
            <p:cNvPr id="31" name="Forme libre 30"/>
            <p:cNvSpPr>
              <a:spLocks noChangeAspect="1"/>
            </p:cNvSpPr>
            <p:nvPr/>
          </p:nvSpPr>
          <p:spPr>
            <a:xfrm>
              <a:off x="5504726" y="3137884"/>
              <a:ext cx="190478" cy="360000"/>
            </a:xfrm>
            <a:custGeom>
              <a:avLst/>
              <a:gdLst>
                <a:gd name="connsiteX0" fmla="*/ 1075754 w 3040757"/>
                <a:gd name="connsiteY0" fmla="*/ 1122956 h 5746992"/>
                <a:gd name="connsiteX1" fmla="*/ 2006658 w 3040757"/>
                <a:gd name="connsiteY1" fmla="*/ 1122956 h 5746992"/>
                <a:gd name="connsiteX2" fmla="*/ 2130205 w 3040757"/>
                <a:gd name="connsiteY2" fmla="*/ 1204848 h 5746992"/>
                <a:gd name="connsiteX3" fmla="*/ 2136981 w 3040757"/>
                <a:gd name="connsiteY3" fmla="*/ 1238408 h 5746992"/>
                <a:gd name="connsiteX4" fmla="*/ 2168066 w 3040757"/>
                <a:gd name="connsiteY4" fmla="*/ 1290355 h 5746992"/>
                <a:gd name="connsiteX5" fmla="*/ 3025041 w 3040757"/>
                <a:gd name="connsiteY5" fmla="*/ 3379965 h 5746992"/>
                <a:gd name="connsiteX6" fmla="*/ 2910742 w 3040757"/>
                <a:gd name="connsiteY6" fmla="*/ 3653194 h 5746992"/>
                <a:gd name="connsiteX7" fmla="*/ 2637513 w 3040757"/>
                <a:gd name="connsiteY7" fmla="*/ 3538895 h 5746992"/>
                <a:gd name="connsiteX8" fmla="*/ 2245881 w 3040757"/>
                <a:gd name="connsiteY8" fmla="*/ 2583957 h 5746992"/>
                <a:gd name="connsiteX9" fmla="*/ 2491934 w 3040757"/>
                <a:gd name="connsiteY9" fmla="*/ 3851787 h 5746992"/>
                <a:gd name="connsiteX10" fmla="*/ 2191326 w 3040757"/>
                <a:gd name="connsiteY10" fmla="*/ 3851787 h 5746992"/>
                <a:gd name="connsiteX11" fmla="*/ 2191326 w 3040757"/>
                <a:gd name="connsiteY11" fmla="*/ 5481607 h 5746992"/>
                <a:gd name="connsiteX12" fmla="*/ 1925941 w 3040757"/>
                <a:gd name="connsiteY12" fmla="*/ 5746992 h 5746992"/>
                <a:gd name="connsiteX13" fmla="*/ 1660556 w 3040757"/>
                <a:gd name="connsiteY13" fmla="*/ 5481607 h 5746992"/>
                <a:gd name="connsiteX14" fmla="*/ 1660556 w 3040757"/>
                <a:gd name="connsiteY14" fmla="*/ 3851787 h 5746992"/>
                <a:gd name="connsiteX15" fmla="*/ 1398509 w 3040757"/>
                <a:gd name="connsiteY15" fmla="*/ 3851787 h 5746992"/>
                <a:gd name="connsiteX16" fmla="*/ 1398509 w 3040757"/>
                <a:gd name="connsiteY16" fmla="*/ 5481607 h 5746992"/>
                <a:gd name="connsiteX17" fmla="*/ 1133124 w 3040757"/>
                <a:gd name="connsiteY17" fmla="*/ 5746992 h 5746992"/>
                <a:gd name="connsiteX18" fmla="*/ 867739 w 3040757"/>
                <a:gd name="connsiteY18" fmla="*/ 5481607 h 5746992"/>
                <a:gd name="connsiteX19" fmla="*/ 867739 w 3040757"/>
                <a:gd name="connsiteY19" fmla="*/ 3851787 h 5746992"/>
                <a:gd name="connsiteX20" fmla="*/ 568243 w 3040757"/>
                <a:gd name="connsiteY20" fmla="*/ 3851787 h 5746992"/>
                <a:gd name="connsiteX21" fmla="*/ 817853 w 3040757"/>
                <a:gd name="connsiteY21" fmla="*/ 2565633 h 5746992"/>
                <a:gd name="connsiteX22" fmla="*/ 402104 w 3040757"/>
                <a:gd name="connsiteY22" fmla="*/ 3540033 h 5746992"/>
                <a:gd name="connsiteX23" fmla="*/ 127291 w 3040757"/>
                <a:gd name="connsiteY23" fmla="*/ 3650471 h 5746992"/>
                <a:gd name="connsiteX24" fmla="*/ 16854 w 3040757"/>
                <a:gd name="connsiteY24" fmla="*/ 3375658 h 5746992"/>
                <a:gd name="connsiteX25" fmla="*/ 903190 w 3040757"/>
                <a:gd name="connsiteY25" fmla="*/ 1298331 h 5746992"/>
                <a:gd name="connsiteX26" fmla="*/ 936290 w 3040757"/>
                <a:gd name="connsiteY26" fmla="*/ 1244745 h 5746992"/>
                <a:gd name="connsiteX27" fmla="*/ 945842 w 3040757"/>
                <a:gd name="connsiteY27" fmla="*/ 1236378 h 5746992"/>
                <a:gd name="connsiteX28" fmla="*/ 952207 w 3040757"/>
                <a:gd name="connsiteY28" fmla="*/ 1204848 h 5746992"/>
                <a:gd name="connsiteX29" fmla="*/ 1075754 w 3040757"/>
                <a:gd name="connsiteY29" fmla="*/ 1122956 h 5746992"/>
                <a:gd name="connsiteX30" fmla="*/ 1530089 w 3040757"/>
                <a:gd name="connsiteY30" fmla="*/ 0 h 5746992"/>
                <a:gd name="connsiteX31" fmla="*/ 2058541 w 3040757"/>
                <a:gd name="connsiteY31" fmla="*/ 528452 h 5746992"/>
                <a:gd name="connsiteX32" fmla="*/ 1530089 w 3040757"/>
                <a:gd name="connsiteY32" fmla="*/ 1056904 h 5746992"/>
                <a:gd name="connsiteX33" fmla="*/ 1001637 w 3040757"/>
                <a:gd name="connsiteY33" fmla="*/ 528452 h 5746992"/>
                <a:gd name="connsiteX34" fmla="*/ 1530089 w 3040757"/>
                <a:gd name="connsiteY34" fmla="*/ 0 h 5746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040757" h="5746992">
                  <a:moveTo>
                    <a:pt x="1075754" y="1122956"/>
                  </a:moveTo>
                  <a:lnTo>
                    <a:pt x="2006658" y="1122956"/>
                  </a:lnTo>
                  <a:cubicBezTo>
                    <a:pt x="2062198" y="1122956"/>
                    <a:pt x="2109850" y="1156723"/>
                    <a:pt x="2130205" y="1204848"/>
                  </a:cubicBezTo>
                  <a:lnTo>
                    <a:pt x="2136981" y="1238408"/>
                  </a:lnTo>
                  <a:lnTo>
                    <a:pt x="2168066" y="1290355"/>
                  </a:lnTo>
                  <a:lnTo>
                    <a:pt x="3025041" y="3379965"/>
                  </a:lnTo>
                  <a:cubicBezTo>
                    <a:pt x="3068928" y="3486978"/>
                    <a:pt x="3017755" y="3609307"/>
                    <a:pt x="2910742" y="3653194"/>
                  </a:cubicBezTo>
                  <a:cubicBezTo>
                    <a:pt x="2803729" y="3697082"/>
                    <a:pt x="2681400" y="3645908"/>
                    <a:pt x="2637513" y="3538895"/>
                  </a:cubicBezTo>
                  <a:lnTo>
                    <a:pt x="2245881" y="2583957"/>
                  </a:lnTo>
                  <a:lnTo>
                    <a:pt x="2491934" y="3851787"/>
                  </a:lnTo>
                  <a:lnTo>
                    <a:pt x="2191326" y="3851787"/>
                  </a:lnTo>
                  <a:lnTo>
                    <a:pt x="2191326" y="5481607"/>
                  </a:lnTo>
                  <a:cubicBezTo>
                    <a:pt x="2191326" y="5628175"/>
                    <a:pt x="2072509" y="5746992"/>
                    <a:pt x="1925941" y="5746992"/>
                  </a:cubicBezTo>
                  <a:cubicBezTo>
                    <a:pt x="1779373" y="5746992"/>
                    <a:pt x="1660556" y="5628175"/>
                    <a:pt x="1660556" y="5481607"/>
                  </a:cubicBezTo>
                  <a:lnTo>
                    <a:pt x="1660556" y="3851787"/>
                  </a:lnTo>
                  <a:lnTo>
                    <a:pt x="1398509" y="3851787"/>
                  </a:lnTo>
                  <a:lnTo>
                    <a:pt x="1398509" y="5481607"/>
                  </a:lnTo>
                  <a:cubicBezTo>
                    <a:pt x="1398509" y="5628175"/>
                    <a:pt x="1279692" y="5746992"/>
                    <a:pt x="1133124" y="5746992"/>
                  </a:cubicBezTo>
                  <a:cubicBezTo>
                    <a:pt x="986556" y="5746992"/>
                    <a:pt x="867739" y="5628175"/>
                    <a:pt x="867739" y="5481607"/>
                  </a:cubicBezTo>
                  <a:lnTo>
                    <a:pt x="867739" y="3851787"/>
                  </a:lnTo>
                  <a:lnTo>
                    <a:pt x="568243" y="3851787"/>
                  </a:lnTo>
                  <a:lnTo>
                    <a:pt x="817853" y="2565633"/>
                  </a:lnTo>
                  <a:lnTo>
                    <a:pt x="402104" y="3540033"/>
                  </a:lnTo>
                  <a:cubicBezTo>
                    <a:pt x="356713" y="3646417"/>
                    <a:pt x="233676" y="3695862"/>
                    <a:pt x="127291" y="3650471"/>
                  </a:cubicBezTo>
                  <a:cubicBezTo>
                    <a:pt x="20907" y="3605080"/>
                    <a:pt x="-28537" y="3482042"/>
                    <a:pt x="16854" y="3375658"/>
                  </a:cubicBezTo>
                  <a:lnTo>
                    <a:pt x="903190" y="1298331"/>
                  </a:lnTo>
                  <a:cubicBezTo>
                    <a:pt x="911701" y="1278384"/>
                    <a:pt x="922941" y="1260439"/>
                    <a:pt x="936290" y="1244745"/>
                  </a:cubicBezTo>
                  <a:lnTo>
                    <a:pt x="945842" y="1236378"/>
                  </a:lnTo>
                  <a:lnTo>
                    <a:pt x="952207" y="1204848"/>
                  </a:lnTo>
                  <a:cubicBezTo>
                    <a:pt x="972562" y="1156723"/>
                    <a:pt x="1020215" y="1122956"/>
                    <a:pt x="1075754" y="1122956"/>
                  </a:cubicBezTo>
                  <a:close/>
                  <a:moveTo>
                    <a:pt x="1530089" y="0"/>
                  </a:moveTo>
                  <a:cubicBezTo>
                    <a:pt x="1821945" y="0"/>
                    <a:pt x="2058541" y="236596"/>
                    <a:pt x="2058541" y="528452"/>
                  </a:cubicBezTo>
                  <a:cubicBezTo>
                    <a:pt x="2058541" y="820308"/>
                    <a:pt x="1821945" y="1056904"/>
                    <a:pt x="1530089" y="1056904"/>
                  </a:cubicBezTo>
                  <a:cubicBezTo>
                    <a:pt x="1238233" y="1056904"/>
                    <a:pt x="1001637" y="820308"/>
                    <a:pt x="1001637" y="528452"/>
                  </a:cubicBezTo>
                  <a:cubicBezTo>
                    <a:pt x="1001637" y="236596"/>
                    <a:pt x="1238233" y="0"/>
                    <a:pt x="1530089" y="0"/>
                  </a:cubicBezTo>
                  <a:close/>
                </a:path>
              </a:pathLst>
            </a:custGeom>
            <a:solidFill>
              <a:srgbClr val="0089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CA" dirty="0"/>
            </a:p>
          </p:txBody>
        </p:sp>
      </p:grpSp>
      <p:sp>
        <p:nvSpPr>
          <p:cNvPr id="33" name="ZoneTexte 32"/>
          <p:cNvSpPr txBox="1"/>
          <p:nvPr/>
        </p:nvSpPr>
        <p:spPr>
          <a:xfrm>
            <a:off x="558920" y="4230194"/>
            <a:ext cx="34834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fr-CA" sz="2800" dirty="0">
                <a:latin typeface="Impact" panose="020B0806030902050204" pitchFamily="34" charset="0"/>
              </a:rPr>
              <a:t>574 </a:t>
            </a:r>
            <a:r>
              <a:rPr lang="fr-CA" sz="2800" dirty="0">
                <a:solidFill>
                  <a:srgbClr val="0089D1"/>
                </a:solidFill>
                <a:latin typeface="Impact" panose="020B0806030902050204" pitchFamily="34" charset="0"/>
              </a:rPr>
              <a:t>E-feedbacks</a:t>
            </a:r>
          </a:p>
        </p:txBody>
      </p:sp>
      <p:sp>
        <p:nvSpPr>
          <p:cNvPr id="36" name="Forme libre 35"/>
          <p:cNvSpPr>
            <a:spLocks noChangeAspect="1"/>
          </p:cNvSpPr>
          <p:nvPr/>
        </p:nvSpPr>
        <p:spPr>
          <a:xfrm>
            <a:off x="5253348" y="4197924"/>
            <a:ext cx="180465" cy="456270"/>
          </a:xfrm>
          <a:custGeom>
            <a:avLst/>
            <a:gdLst>
              <a:gd name="connsiteX0" fmla="*/ 358466 w 2273072"/>
              <a:gd name="connsiteY0" fmla="*/ 1123786 h 5746992"/>
              <a:gd name="connsiteX1" fmla="*/ 1913262 w 2273072"/>
              <a:gd name="connsiteY1" fmla="*/ 1123786 h 5746992"/>
              <a:gd name="connsiteX2" fmla="*/ 2241292 w 2273072"/>
              <a:gd name="connsiteY2" fmla="*/ 1341220 h 5746992"/>
              <a:gd name="connsiteX3" fmla="*/ 2254052 w 2273072"/>
              <a:gd name="connsiteY3" fmla="*/ 1382323 h 5746992"/>
              <a:gd name="connsiteX4" fmla="*/ 2256614 w 2273072"/>
              <a:gd name="connsiteY4" fmla="*/ 1386124 h 5746992"/>
              <a:gd name="connsiteX5" fmla="*/ 2273072 w 2273072"/>
              <a:gd name="connsiteY5" fmla="*/ 1467642 h 5746992"/>
              <a:gd name="connsiteX6" fmla="*/ 2273072 w 2273072"/>
              <a:gd name="connsiteY6" fmla="*/ 3726154 h 5746992"/>
              <a:gd name="connsiteX7" fmla="*/ 2063646 w 2273072"/>
              <a:gd name="connsiteY7" fmla="*/ 3935580 h 5746992"/>
              <a:gd name="connsiteX8" fmla="*/ 1854220 w 2273072"/>
              <a:gd name="connsiteY8" fmla="*/ 3726154 h 5746992"/>
              <a:gd name="connsiteX9" fmla="*/ 1854220 w 2273072"/>
              <a:gd name="connsiteY9" fmla="*/ 1899197 h 5746992"/>
              <a:gd name="connsiteX10" fmla="*/ 1791720 w 2273072"/>
              <a:gd name="connsiteY10" fmla="*/ 1899197 h 5746992"/>
              <a:gd name="connsiteX11" fmla="*/ 1791720 w 2273072"/>
              <a:gd name="connsiteY11" fmla="*/ 3281635 h 5746992"/>
              <a:gd name="connsiteX12" fmla="*/ 1797101 w 2273072"/>
              <a:gd name="connsiteY12" fmla="*/ 3335013 h 5746992"/>
              <a:gd name="connsiteX13" fmla="*/ 1797101 w 2273072"/>
              <a:gd name="connsiteY13" fmla="*/ 5481607 h 5746992"/>
              <a:gd name="connsiteX14" fmla="*/ 1531716 w 2273072"/>
              <a:gd name="connsiteY14" fmla="*/ 5746992 h 5746992"/>
              <a:gd name="connsiteX15" fmla="*/ 1266331 w 2273072"/>
              <a:gd name="connsiteY15" fmla="*/ 5481607 h 5746992"/>
              <a:gd name="connsiteX16" fmla="*/ 1266331 w 2273072"/>
              <a:gd name="connsiteY16" fmla="*/ 3640214 h 5746992"/>
              <a:gd name="connsiteX17" fmla="*/ 1012910 w 2273072"/>
              <a:gd name="connsiteY17" fmla="*/ 3640214 h 5746992"/>
              <a:gd name="connsiteX18" fmla="*/ 1012910 w 2273072"/>
              <a:gd name="connsiteY18" fmla="*/ 5481607 h 5746992"/>
              <a:gd name="connsiteX19" fmla="*/ 747525 w 2273072"/>
              <a:gd name="connsiteY19" fmla="*/ 5746992 h 5746992"/>
              <a:gd name="connsiteX20" fmla="*/ 482140 w 2273072"/>
              <a:gd name="connsiteY20" fmla="*/ 5481607 h 5746992"/>
              <a:gd name="connsiteX21" fmla="*/ 482140 w 2273072"/>
              <a:gd name="connsiteY21" fmla="*/ 3442740 h 5746992"/>
              <a:gd name="connsiteX22" fmla="*/ 480008 w 2273072"/>
              <a:gd name="connsiteY22" fmla="*/ 3421591 h 5746992"/>
              <a:gd name="connsiteX23" fmla="*/ 480008 w 2273072"/>
              <a:gd name="connsiteY23" fmla="*/ 1899197 h 5746992"/>
              <a:gd name="connsiteX24" fmla="*/ 418852 w 2273072"/>
              <a:gd name="connsiteY24" fmla="*/ 1899197 h 5746992"/>
              <a:gd name="connsiteX25" fmla="*/ 418852 w 2273072"/>
              <a:gd name="connsiteY25" fmla="*/ 3726154 h 5746992"/>
              <a:gd name="connsiteX26" fmla="*/ 209426 w 2273072"/>
              <a:gd name="connsiteY26" fmla="*/ 3935580 h 5746992"/>
              <a:gd name="connsiteX27" fmla="*/ 0 w 2273072"/>
              <a:gd name="connsiteY27" fmla="*/ 3726154 h 5746992"/>
              <a:gd name="connsiteX28" fmla="*/ 0 w 2273072"/>
              <a:gd name="connsiteY28" fmla="*/ 1467642 h 5746992"/>
              <a:gd name="connsiteX29" fmla="*/ 16458 w 2273072"/>
              <a:gd name="connsiteY29" fmla="*/ 1386124 h 5746992"/>
              <a:gd name="connsiteX30" fmla="*/ 16530 w 2273072"/>
              <a:gd name="connsiteY30" fmla="*/ 1386017 h 5746992"/>
              <a:gd name="connsiteX31" fmla="*/ 30436 w 2273072"/>
              <a:gd name="connsiteY31" fmla="*/ 1341220 h 5746992"/>
              <a:gd name="connsiteX32" fmla="*/ 358466 w 2273072"/>
              <a:gd name="connsiteY32" fmla="*/ 1123786 h 5746992"/>
              <a:gd name="connsiteX33" fmla="*/ 1135864 w 2273072"/>
              <a:gd name="connsiteY33" fmla="*/ 0 h 5746992"/>
              <a:gd name="connsiteX34" fmla="*/ 1664316 w 2273072"/>
              <a:gd name="connsiteY34" fmla="*/ 528452 h 5746992"/>
              <a:gd name="connsiteX35" fmla="*/ 1135864 w 2273072"/>
              <a:gd name="connsiteY35" fmla="*/ 1056904 h 5746992"/>
              <a:gd name="connsiteX36" fmla="*/ 607412 w 2273072"/>
              <a:gd name="connsiteY36" fmla="*/ 528452 h 5746992"/>
              <a:gd name="connsiteX37" fmla="*/ 1135864 w 2273072"/>
              <a:gd name="connsiteY37" fmla="*/ 0 h 5746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273072" h="5746992">
                <a:moveTo>
                  <a:pt x="358466" y="1123786"/>
                </a:moveTo>
                <a:lnTo>
                  <a:pt x="1913262" y="1123786"/>
                </a:lnTo>
                <a:cubicBezTo>
                  <a:pt x="2060725" y="1123786"/>
                  <a:pt x="2187247" y="1213443"/>
                  <a:pt x="2241292" y="1341220"/>
                </a:cubicBezTo>
                <a:lnTo>
                  <a:pt x="2254052" y="1382323"/>
                </a:lnTo>
                <a:lnTo>
                  <a:pt x="2256614" y="1386124"/>
                </a:lnTo>
                <a:cubicBezTo>
                  <a:pt x="2267212" y="1411180"/>
                  <a:pt x="2273072" y="1438726"/>
                  <a:pt x="2273072" y="1467642"/>
                </a:cubicBezTo>
                <a:lnTo>
                  <a:pt x="2273072" y="3726154"/>
                </a:lnTo>
                <a:cubicBezTo>
                  <a:pt x="2273072" y="3841817"/>
                  <a:pt x="2179309" y="3935580"/>
                  <a:pt x="2063646" y="3935580"/>
                </a:cubicBezTo>
                <a:cubicBezTo>
                  <a:pt x="1947983" y="3935580"/>
                  <a:pt x="1854220" y="3841817"/>
                  <a:pt x="1854220" y="3726154"/>
                </a:cubicBezTo>
                <a:lnTo>
                  <a:pt x="1854220" y="1899197"/>
                </a:lnTo>
                <a:lnTo>
                  <a:pt x="1791720" y="1899197"/>
                </a:lnTo>
                <a:lnTo>
                  <a:pt x="1791720" y="3281635"/>
                </a:lnTo>
                <a:lnTo>
                  <a:pt x="1797101" y="3335013"/>
                </a:lnTo>
                <a:lnTo>
                  <a:pt x="1797101" y="5481607"/>
                </a:lnTo>
                <a:cubicBezTo>
                  <a:pt x="1797101" y="5628175"/>
                  <a:pt x="1678284" y="5746992"/>
                  <a:pt x="1531716" y="5746992"/>
                </a:cubicBezTo>
                <a:cubicBezTo>
                  <a:pt x="1385148" y="5746992"/>
                  <a:pt x="1266331" y="5628175"/>
                  <a:pt x="1266331" y="5481607"/>
                </a:cubicBezTo>
                <a:lnTo>
                  <a:pt x="1266331" y="3640214"/>
                </a:lnTo>
                <a:lnTo>
                  <a:pt x="1012910" y="3640214"/>
                </a:lnTo>
                <a:lnTo>
                  <a:pt x="1012910" y="5481607"/>
                </a:lnTo>
                <a:cubicBezTo>
                  <a:pt x="1012910" y="5628175"/>
                  <a:pt x="894093" y="5746992"/>
                  <a:pt x="747525" y="5746992"/>
                </a:cubicBezTo>
                <a:cubicBezTo>
                  <a:pt x="600957" y="5746992"/>
                  <a:pt x="482140" y="5628175"/>
                  <a:pt x="482140" y="5481607"/>
                </a:cubicBezTo>
                <a:lnTo>
                  <a:pt x="482140" y="3442740"/>
                </a:lnTo>
                <a:lnTo>
                  <a:pt x="480008" y="3421591"/>
                </a:lnTo>
                <a:lnTo>
                  <a:pt x="480008" y="1899197"/>
                </a:lnTo>
                <a:lnTo>
                  <a:pt x="418852" y="1899197"/>
                </a:lnTo>
                <a:lnTo>
                  <a:pt x="418852" y="3726154"/>
                </a:lnTo>
                <a:cubicBezTo>
                  <a:pt x="418852" y="3841817"/>
                  <a:pt x="325089" y="3935580"/>
                  <a:pt x="209426" y="3935580"/>
                </a:cubicBezTo>
                <a:cubicBezTo>
                  <a:pt x="93763" y="3935580"/>
                  <a:pt x="0" y="3841817"/>
                  <a:pt x="0" y="3726154"/>
                </a:cubicBezTo>
                <a:lnTo>
                  <a:pt x="0" y="1467642"/>
                </a:lnTo>
                <a:cubicBezTo>
                  <a:pt x="0" y="1438727"/>
                  <a:pt x="5860" y="1411180"/>
                  <a:pt x="16458" y="1386124"/>
                </a:cubicBezTo>
                <a:lnTo>
                  <a:pt x="16530" y="1386017"/>
                </a:lnTo>
                <a:lnTo>
                  <a:pt x="30436" y="1341220"/>
                </a:lnTo>
                <a:cubicBezTo>
                  <a:pt x="84481" y="1213443"/>
                  <a:pt x="211003" y="1123786"/>
                  <a:pt x="358466" y="1123786"/>
                </a:cubicBezTo>
                <a:close/>
                <a:moveTo>
                  <a:pt x="1135864" y="0"/>
                </a:moveTo>
                <a:cubicBezTo>
                  <a:pt x="1427720" y="0"/>
                  <a:pt x="1664316" y="236596"/>
                  <a:pt x="1664316" y="528452"/>
                </a:cubicBezTo>
                <a:cubicBezTo>
                  <a:pt x="1664316" y="820309"/>
                  <a:pt x="1427720" y="1056904"/>
                  <a:pt x="1135864" y="1056904"/>
                </a:cubicBezTo>
                <a:cubicBezTo>
                  <a:pt x="844008" y="1056904"/>
                  <a:pt x="607412" y="820309"/>
                  <a:pt x="607412" y="528452"/>
                </a:cubicBezTo>
                <a:cubicBezTo>
                  <a:pt x="607412" y="236596"/>
                  <a:pt x="844008" y="0"/>
                  <a:pt x="1135864" y="0"/>
                </a:cubicBezTo>
                <a:close/>
              </a:path>
            </a:pathLst>
          </a:custGeom>
          <a:solidFill>
            <a:srgbClr val="196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CA" dirty="0"/>
          </a:p>
        </p:txBody>
      </p:sp>
      <p:pic>
        <p:nvPicPr>
          <p:cNvPr id="37" name="Image 36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034" y="5296375"/>
            <a:ext cx="456818" cy="45681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35" name="Image 34" descr="Devoir+-25pct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BBFD7"/>
              </a:clrFrom>
              <a:clrTo>
                <a:srgbClr val="8BBFD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2461" y="292033"/>
            <a:ext cx="2016317" cy="1557398"/>
          </a:xfrm>
          <a:prstGeom prst="rect">
            <a:avLst/>
          </a:prstGeom>
          <a:noFill/>
        </p:spPr>
      </p:pic>
      <p:grpSp>
        <p:nvGrpSpPr>
          <p:cNvPr id="3" name="Groupe 2"/>
          <p:cNvGrpSpPr/>
          <p:nvPr/>
        </p:nvGrpSpPr>
        <p:grpSpPr>
          <a:xfrm>
            <a:off x="996416" y="1868200"/>
            <a:ext cx="7477338" cy="1684339"/>
            <a:chOff x="969502" y="3903846"/>
            <a:chExt cx="7477338" cy="1684339"/>
          </a:xfrm>
        </p:grpSpPr>
        <p:sp>
          <p:nvSpPr>
            <p:cNvPr id="55" name="Forme libre 54"/>
            <p:cNvSpPr/>
            <p:nvPr/>
          </p:nvSpPr>
          <p:spPr>
            <a:xfrm rot="2350353">
              <a:off x="969502" y="4147042"/>
              <a:ext cx="237989" cy="1138215"/>
            </a:xfrm>
            <a:custGeom>
              <a:avLst/>
              <a:gdLst>
                <a:gd name="connsiteX0" fmla="*/ 53036 w 197512"/>
                <a:gd name="connsiteY0" fmla="*/ 1185063 h 1457292"/>
                <a:gd name="connsiteX1" fmla="*/ 98755 w 197512"/>
                <a:gd name="connsiteY1" fmla="*/ 1185063 h 1457292"/>
                <a:gd name="connsiteX2" fmla="*/ 98755 w 197512"/>
                <a:gd name="connsiteY2" fmla="*/ 1185064 h 1457292"/>
                <a:gd name="connsiteX3" fmla="*/ 53036 w 197512"/>
                <a:gd name="connsiteY3" fmla="*/ 1185064 h 1457292"/>
                <a:gd name="connsiteX4" fmla="*/ 0 w 197512"/>
                <a:gd name="connsiteY4" fmla="*/ 1185063 h 1457292"/>
                <a:gd name="connsiteX5" fmla="*/ 6535 w 197512"/>
                <a:gd name="connsiteY5" fmla="*/ 1185063 h 1457292"/>
                <a:gd name="connsiteX6" fmla="*/ 9643 w 197512"/>
                <a:gd name="connsiteY6" fmla="*/ 1192565 h 1457292"/>
                <a:gd name="connsiteX7" fmla="*/ 32920 w 197512"/>
                <a:gd name="connsiteY7" fmla="*/ 1202207 h 1457292"/>
                <a:gd name="connsiteX8" fmla="*/ 164593 w 197512"/>
                <a:gd name="connsiteY8" fmla="*/ 1202207 h 1457292"/>
                <a:gd name="connsiteX9" fmla="*/ 187871 w 197512"/>
                <a:gd name="connsiteY9" fmla="*/ 1192565 h 1457292"/>
                <a:gd name="connsiteX10" fmla="*/ 190978 w 197512"/>
                <a:gd name="connsiteY10" fmla="*/ 1185063 h 1457292"/>
                <a:gd name="connsiteX11" fmla="*/ 197511 w 197512"/>
                <a:gd name="connsiteY11" fmla="*/ 1185063 h 1457292"/>
                <a:gd name="connsiteX12" fmla="*/ 98755 w 197512"/>
                <a:gd name="connsiteY12" fmla="*/ 1457292 h 1457292"/>
                <a:gd name="connsiteX13" fmla="*/ 98755 w 197512"/>
                <a:gd name="connsiteY13" fmla="*/ 229286 h 1457292"/>
                <a:gd name="connsiteX14" fmla="*/ 164593 w 197512"/>
                <a:gd name="connsiteY14" fmla="*/ 229286 h 1457292"/>
                <a:gd name="connsiteX15" fmla="*/ 197512 w 197512"/>
                <a:gd name="connsiteY15" fmla="*/ 262205 h 1457292"/>
                <a:gd name="connsiteX16" fmla="*/ 197512 w 197512"/>
                <a:gd name="connsiteY16" fmla="*/ 1169288 h 1457292"/>
                <a:gd name="connsiteX17" fmla="*/ 190978 w 197512"/>
                <a:gd name="connsiteY17" fmla="*/ 1185063 h 1457292"/>
                <a:gd name="connsiteX18" fmla="*/ 98755 w 197512"/>
                <a:gd name="connsiteY18" fmla="*/ 1185063 h 1457292"/>
                <a:gd name="connsiteX19" fmla="*/ 32920 w 197512"/>
                <a:gd name="connsiteY19" fmla="*/ 229286 h 1457292"/>
                <a:gd name="connsiteX20" fmla="*/ 53036 w 197512"/>
                <a:gd name="connsiteY20" fmla="*/ 229286 h 1457292"/>
                <a:gd name="connsiteX21" fmla="*/ 53036 w 197512"/>
                <a:gd name="connsiteY21" fmla="*/ 1185063 h 1457292"/>
                <a:gd name="connsiteX22" fmla="*/ 6535 w 197512"/>
                <a:gd name="connsiteY22" fmla="*/ 1185063 h 1457292"/>
                <a:gd name="connsiteX23" fmla="*/ 1 w 197512"/>
                <a:gd name="connsiteY23" fmla="*/ 1169288 h 1457292"/>
                <a:gd name="connsiteX24" fmla="*/ 1 w 197512"/>
                <a:gd name="connsiteY24" fmla="*/ 262205 h 1457292"/>
                <a:gd name="connsiteX25" fmla="*/ 32920 w 197512"/>
                <a:gd name="connsiteY25" fmla="*/ 229286 h 1457292"/>
                <a:gd name="connsiteX26" fmla="*/ 32120 w 197512"/>
                <a:gd name="connsiteY26" fmla="*/ 0 h 1457292"/>
                <a:gd name="connsiteX27" fmla="*/ 165393 w 197512"/>
                <a:gd name="connsiteY27" fmla="*/ 0 h 1457292"/>
                <a:gd name="connsiteX28" fmla="*/ 197512 w 197512"/>
                <a:gd name="connsiteY28" fmla="*/ 32119 h 1457292"/>
                <a:gd name="connsiteX29" fmla="*/ 197512 w 197512"/>
                <a:gd name="connsiteY29" fmla="*/ 160590 h 1457292"/>
                <a:gd name="connsiteX30" fmla="*/ 165393 w 197512"/>
                <a:gd name="connsiteY30" fmla="*/ 192709 h 1457292"/>
                <a:gd name="connsiteX31" fmla="*/ 32120 w 197512"/>
                <a:gd name="connsiteY31" fmla="*/ 192709 h 1457292"/>
                <a:gd name="connsiteX32" fmla="*/ 1 w 197512"/>
                <a:gd name="connsiteY32" fmla="*/ 160590 h 1457292"/>
                <a:gd name="connsiteX33" fmla="*/ 1 w 197512"/>
                <a:gd name="connsiteY33" fmla="*/ 32119 h 1457292"/>
                <a:gd name="connsiteX34" fmla="*/ 32120 w 197512"/>
                <a:gd name="connsiteY34" fmla="*/ 0 h 145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97512" h="1457292">
                  <a:moveTo>
                    <a:pt x="53036" y="1185063"/>
                  </a:moveTo>
                  <a:lnTo>
                    <a:pt x="98755" y="1185063"/>
                  </a:lnTo>
                  <a:lnTo>
                    <a:pt x="98755" y="1185064"/>
                  </a:lnTo>
                  <a:lnTo>
                    <a:pt x="53036" y="1185064"/>
                  </a:lnTo>
                  <a:close/>
                  <a:moveTo>
                    <a:pt x="0" y="1185063"/>
                  </a:moveTo>
                  <a:lnTo>
                    <a:pt x="6535" y="1185063"/>
                  </a:lnTo>
                  <a:lnTo>
                    <a:pt x="9643" y="1192565"/>
                  </a:lnTo>
                  <a:cubicBezTo>
                    <a:pt x="15600" y="1198523"/>
                    <a:pt x="23829" y="1202207"/>
                    <a:pt x="32920" y="1202207"/>
                  </a:cubicBezTo>
                  <a:lnTo>
                    <a:pt x="164593" y="1202207"/>
                  </a:lnTo>
                  <a:cubicBezTo>
                    <a:pt x="173684" y="1202207"/>
                    <a:pt x="181913" y="1198523"/>
                    <a:pt x="187871" y="1192565"/>
                  </a:cubicBezTo>
                  <a:lnTo>
                    <a:pt x="190978" y="1185063"/>
                  </a:lnTo>
                  <a:lnTo>
                    <a:pt x="197511" y="1185063"/>
                  </a:lnTo>
                  <a:lnTo>
                    <a:pt x="98755" y="1457292"/>
                  </a:lnTo>
                  <a:close/>
                  <a:moveTo>
                    <a:pt x="98755" y="229286"/>
                  </a:moveTo>
                  <a:lnTo>
                    <a:pt x="164593" y="229286"/>
                  </a:lnTo>
                  <a:cubicBezTo>
                    <a:pt x="182774" y="229286"/>
                    <a:pt x="197512" y="244024"/>
                    <a:pt x="197512" y="262205"/>
                  </a:cubicBezTo>
                  <a:lnTo>
                    <a:pt x="197512" y="1169288"/>
                  </a:lnTo>
                  <a:lnTo>
                    <a:pt x="190978" y="1185063"/>
                  </a:lnTo>
                  <a:lnTo>
                    <a:pt x="98755" y="1185063"/>
                  </a:lnTo>
                  <a:close/>
                  <a:moveTo>
                    <a:pt x="32920" y="229286"/>
                  </a:moveTo>
                  <a:lnTo>
                    <a:pt x="53036" y="229286"/>
                  </a:lnTo>
                  <a:lnTo>
                    <a:pt x="53036" y="1185063"/>
                  </a:lnTo>
                  <a:lnTo>
                    <a:pt x="6535" y="1185063"/>
                  </a:lnTo>
                  <a:lnTo>
                    <a:pt x="1" y="1169288"/>
                  </a:lnTo>
                  <a:lnTo>
                    <a:pt x="1" y="262205"/>
                  </a:lnTo>
                  <a:cubicBezTo>
                    <a:pt x="1" y="244024"/>
                    <a:pt x="14739" y="229286"/>
                    <a:pt x="32920" y="229286"/>
                  </a:cubicBezTo>
                  <a:close/>
                  <a:moveTo>
                    <a:pt x="32120" y="0"/>
                  </a:moveTo>
                  <a:lnTo>
                    <a:pt x="165393" y="0"/>
                  </a:lnTo>
                  <a:cubicBezTo>
                    <a:pt x="183132" y="0"/>
                    <a:pt x="197512" y="14380"/>
                    <a:pt x="197512" y="32119"/>
                  </a:cubicBezTo>
                  <a:lnTo>
                    <a:pt x="197512" y="160590"/>
                  </a:lnTo>
                  <a:cubicBezTo>
                    <a:pt x="197512" y="178329"/>
                    <a:pt x="183132" y="192709"/>
                    <a:pt x="165393" y="192709"/>
                  </a:cubicBezTo>
                  <a:lnTo>
                    <a:pt x="32120" y="192709"/>
                  </a:lnTo>
                  <a:cubicBezTo>
                    <a:pt x="14381" y="192709"/>
                    <a:pt x="1" y="178329"/>
                    <a:pt x="1" y="160590"/>
                  </a:cubicBezTo>
                  <a:lnTo>
                    <a:pt x="1" y="32119"/>
                  </a:lnTo>
                  <a:cubicBezTo>
                    <a:pt x="1" y="14380"/>
                    <a:pt x="14381" y="0"/>
                    <a:pt x="32120" y="0"/>
                  </a:cubicBezTo>
                  <a:close/>
                </a:path>
              </a:pathLst>
            </a:custGeom>
            <a:solidFill>
              <a:srgbClr val="0089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CA" dirty="0"/>
            </a:p>
          </p:txBody>
        </p:sp>
        <p:grpSp>
          <p:nvGrpSpPr>
            <p:cNvPr id="56" name="Groupe 55"/>
            <p:cNvGrpSpPr/>
            <p:nvPr/>
          </p:nvGrpSpPr>
          <p:grpSpPr>
            <a:xfrm>
              <a:off x="3015669" y="4199786"/>
              <a:ext cx="443013" cy="1181396"/>
              <a:chOff x="747693" y="2408227"/>
              <a:chExt cx="661672" cy="1764502"/>
            </a:xfrm>
            <a:solidFill>
              <a:srgbClr val="0089D1"/>
            </a:solidFill>
          </p:grpSpPr>
          <p:sp>
            <p:nvSpPr>
              <p:cNvPr id="57" name="Forme libre 56"/>
              <p:cNvSpPr/>
              <p:nvPr/>
            </p:nvSpPr>
            <p:spPr>
              <a:xfrm>
                <a:off x="873529" y="2408227"/>
                <a:ext cx="417656" cy="1113578"/>
              </a:xfrm>
              <a:custGeom>
                <a:avLst/>
                <a:gdLst>
                  <a:gd name="connsiteX0" fmla="*/ 327727 w 417656"/>
                  <a:gd name="connsiteY0" fmla="*/ 556000 h 1113578"/>
                  <a:gd name="connsiteX1" fmla="*/ 291727 w 417656"/>
                  <a:gd name="connsiteY1" fmla="*/ 592000 h 1113578"/>
                  <a:gd name="connsiteX2" fmla="*/ 327727 w 417656"/>
                  <a:gd name="connsiteY2" fmla="*/ 628000 h 1113578"/>
                  <a:gd name="connsiteX3" fmla="*/ 363727 w 417656"/>
                  <a:gd name="connsiteY3" fmla="*/ 592000 h 1113578"/>
                  <a:gd name="connsiteX4" fmla="*/ 327727 w 417656"/>
                  <a:gd name="connsiteY4" fmla="*/ 556000 h 1113578"/>
                  <a:gd name="connsiteX5" fmla="*/ 144746 w 417656"/>
                  <a:gd name="connsiteY5" fmla="*/ 471914 h 1113578"/>
                  <a:gd name="connsiteX6" fmla="*/ 108746 w 417656"/>
                  <a:gd name="connsiteY6" fmla="*/ 507914 h 1113578"/>
                  <a:gd name="connsiteX7" fmla="*/ 144746 w 417656"/>
                  <a:gd name="connsiteY7" fmla="*/ 543914 h 1113578"/>
                  <a:gd name="connsiteX8" fmla="*/ 180746 w 417656"/>
                  <a:gd name="connsiteY8" fmla="*/ 507914 h 1113578"/>
                  <a:gd name="connsiteX9" fmla="*/ 144746 w 417656"/>
                  <a:gd name="connsiteY9" fmla="*/ 471914 h 1113578"/>
                  <a:gd name="connsiteX10" fmla="*/ 275441 w 417656"/>
                  <a:gd name="connsiteY10" fmla="*/ 421693 h 1113578"/>
                  <a:gd name="connsiteX11" fmla="*/ 239441 w 417656"/>
                  <a:gd name="connsiteY11" fmla="*/ 457693 h 1113578"/>
                  <a:gd name="connsiteX12" fmla="*/ 275441 w 417656"/>
                  <a:gd name="connsiteY12" fmla="*/ 493693 h 1113578"/>
                  <a:gd name="connsiteX13" fmla="*/ 311441 w 417656"/>
                  <a:gd name="connsiteY13" fmla="*/ 457693 h 1113578"/>
                  <a:gd name="connsiteX14" fmla="*/ 275441 w 417656"/>
                  <a:gd name="connsiteY14" fmla="*/ 421693 h 1113578"/>
                  <a:gd name="connsiteX15" fmla="*/ 337522 w 417656"/>
                  <a:gd name="connsiteY15" fmla="*/ 349693 h 1113578"/>
                  <a:gd name="connsiteX16" fmla="*/ 301522 w 417656"/>
                  <a:gd name="connsiteY16" fmla="*/ 385693 h 1113578"/>
                  <a:gd name="connsiteX17" fmla="*/ 337522 w 417656"/>
                  <a:gd name="connsiteY17" fmla="*/ 421693 h 1113578"/>
                  <a:gd name="connsiteX18" fmla="*/ 373522 w 417656"/>
                  <a:gd name="connsiteY18" fmla="*/ 385693 h 1113578"/>
                  <a:gd name="connsiteX19" fmla="*/ 337522 w 417656"/>
                  <a:gd name="connsiteY19" fmla="*/ 349693 h 1113578"/>
                  <a:gd name="connsiteX20" fmla="*/ 92460 w 417656"/>
                  <a:gd name="connsiteY20" fmla="*/ 337607 h 1113578"/>
                  <a:gd name="connsiteX21" fmla="*/ 56460 w 417656"/>
                  <a:gd name="connsiteY21" fmla="*/ 373607 h 1113578"/>
                  <a:gd name="connsiteX22" fmla="*/ 92460 w 417656"/>
                  <a:gd name="connsiteY22" fmla="*/ 409607 h 1113578"/>
                  <a:gd name="connsiteX23" fmla="*/ 128460 w 417656"/>
                  <a:gd name="connsiteY23" fmla="*/ 373607 h 1113578"/>
                  <a:gd name="connsiteX24" fmla="*/ 92460 w 417656"/>
                  <a:gd name="connsiteY24" fmla="*/ 337607 h 1113578"/>
                  <a:gd name="connsiteX25" fmla="*/ 169103 w 417656"/>
                  <a:gd name="connsiteY25" fmla="*/ 259137 h 1113578"/>
                  <a:gd name="connsiteX26" fmla="*/ 133103 w 417656"/>
                  <a:gd name="connsiteY26" fmla="*/ 295137 h 1113578"/>
                  <a:gd name="connsiteX27" fmla="*/ 169103 w 417656"/>
                  <a:gd name="connsiteY27" fmla="*/ 331137 h 1113578"/>
                  <a:gd name="connsiteX28" fmla="*/ 205103 w 417656"/>
                  <a:gd name="connsiteY28" fmla="*/ 295137 h 1113578"/>
                  <a:gd name="connsiteX29" fmla="*/ 169103 w 417656"/>
                  <a:gd name="connsiteY29" fmla="*/ 259137 h 1113578"/>
                  <a:gd name="connsiteX30" fmla="*/ 285236 w 417656"/>
                  <a:gd name="connsiteY30" fmla="*/ 215386 h 1113578"/>
                  <a:gd name="connsiteX31" fmla="*/ 249236 w 417656"/>
                  <a:gd name="connsiteY31" fmla="*/ 251386 h 1113578"/>
                  <a:gd name="connsiteX32" fmla="*/ 285236 w 417656"/>
                  <a:gd name="connsiteY32" fmla="*/ 287386 h 1113578"/>
                  <a:gd name="connsiteX33" fmla="*/ 321236 w 417656"/>
                  <a:gd name="connsiteY33" fmla="*/ 251386 h 1113578"/>
                  <a:gd name="connsiteX34" fmla="*/ 285236 w 417656"/>
                  <a:gd name="connsiteY34" fmla="*/ 215386 h 1113578"/>
                  <a:gd name="connsiteX35" fmla="*/ 116817 w 417656"/>
                  <a:gd name="connsiteY35" fmla="*/ 124830 h 1113578"/>
                  <a:gd name="connsiteX36" fmla="*/ 80817 w 417656"/>
                  <a:gd name="connsiteY36" fmla="*/ 160830 h 1113578"/>
                  <a:gd name="connsiteX37" fmla="*/ 116817 w 417656"/>
                  <a:gd name="connsiteY37" fmla="*/ 196830 h 1113578"/>
                  <a:gd name="connsiteX38" fmla="*/ 152817 w 417656"/>
                  <a:gd name="connsiteY38" fmla="*/ 160830 h 1113578"/>
                  <a:gd name="connsiteX39" fmla="*/ 116817 w 417656"/>
                  <a:gd name="connsiteY39" fmla="*/ 124830 h 1113578"/>
                  <a:gd name="connsiteX40" fmla="*/ 208828 w 417656"/>
                  <a:gd name="connsiteY40" fmla="*/ 0 h 1113578"/>
                  <a:gd name="connsiteX41" fmla="*/ 417656 w 417656"/>
                  <a:gd name="connsiteY41" fmla="*/ 208828 h 1113578"/>
                  <a:gd name="connsiteX42" fmla="*/ 417655 w 417656"/>
                  <a:gd name="connsiteY42" fmla="*/ 904750 h 1113578"/>
                  <a:gd name="connsiteX43" fmla="*/ 208827 w 417656"/>
                  <a:gd name="connsiteY43" fmla="*/ 1113578 h 1113578"/>
                  <a:gd name="connsiteX44" fmla="*/ 208828 w 417656"/>
                  <a:gd name="connsiteY44" fmla="*/ 1113577 h 1113578"/>
                  <a:gd name="connsiteX45" fmla="*/ 0 w 417656"/>
                  <a:gd name="connsiteY45" fmla="*/ 904749 h 1113578"/>
                  <a:gd name="connsiteX46" fmla="*/ 0 w 417656"/>
                  <a:gd name="connsiteY46" fmla="*/ 208828 h 1113578"/>
                  <a:gd name="connsiteX47" fmla="*/ 208828 w 417656"/>
                  <a:gd name="connsiteY47" fmla="*/ 0 h 1113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417656" h="1113578">
                    <a:moveTo>
                      <a:pt x="327727" y="556000"/>
                    </a:moveTo>
                    <a:cubicBezTo>
                      <a:pt x="307845" y="556000"/>
                      <a:pt x="291727" y="572118"/>
                      <a:pt x="291727" y="592000"/>
                    </a:cubicBezTo>
                    <a:cubicBezTo>
                      <a:pt x="291727" y="611882"/>
                      <a:pt x="307845" y="628000"/>
                      <a:pt x="327727" y="628000"/>
                    </a:cubicBezTo>
                    <a:cubicBezTo>
                      <a:pt x="347609" y="628000"/>
                      <a:pt x="363727" y="611882"/>
                      <a:pt x="363727" y="592000"/>
                    </a:cubicBezTo>
                    <a:cubicBezTo>
                      <a:pt x="363727" y="572118"/>
                      <a:pt x="347609" y="556000"/>
                      <a:pt x="327727" y="556000"/>
                    </a:cubicBezTo>
                    <a:close/>
                    <a:moveTo>
                      <a:pt x="144746" y="471914"/>
                    </a:moveTo>
                    <a:cubicBezTo>
                      <a:pt x="124864" y="471914"/>
                      <a:pt x="108746" y="488032"/>
                      <a:pt x="108746" y="507914"/>
                    </a:cubicBezTo>
                    <a:cubicBezTo>
                      <a:pt x="108746" y="527796"/>
                      <a:pt x="124864" y="543914"/>
                      <a:pt x="144746" y="543914"/>
                    </a:cubicBezTo>
                    <a:cubicBezTo>
                      <a:pt x="164628" y="543914"/>
                      <a:pt x="180746" y="527796"/>
                      <a:pt x="180746" y="507914"/>
                    </a:cubicBezTo>
                    <a:cubicBezTo>
                      <a:pt x="180746" y="488032"/>
                      <a:pt x="164628" y="471914"/>
                      <a:pt x="144746" y="471914"/>
                    </a:cubicBezTo>
                    <a:close/>
                    <a:moveTo>
                      <a:pt x="275441" y="421693"/>
                    </a:moveTo>
                    <a:cubicBezTo>
                      <a:pt x="255559" y="421693"/>
                      <a:pt x="239441" y="437811"/>
                      <a:pt x="239441" y="457693"/>
                    </a:cubicBezTo>
                    <a:cubicBezTo>
                      <a:pt x="239441" y="477575"/>
                      <a:pt x="255559" y="493693"/>
                      <a:pt x="275441" y="493693"/>
                    </a:cubicBezTo>
                    <a:cubicBezTo>
                      <a:pt x="295323" y="493693"/>
                      <a:pt x="311441" y="477575"/>
                      <a:pt x="311441" y="457693"/>
                    </a:cubicBezTo>
                    <a:cubicBezTo>
                      <a:pt x="311441" y="437811"/>
                      <a:pt x="295323" y="421693"/>
                      <a:pt x="275441" y="421693"/>
                    </a:cubicBezTo>
                    <a:close/>
                    <a:moveTo>
                      <a:pt x="337522" y="349693"/>
                    </a:moveTo>
                    <a:cubicBezTo>
                      <a:pt x="317640" y="349693"/>
                      <a:pt x="301522" y="365811"/>
                      <a:pt x="301522" y="385693"/>
                    </a:cubicBezTo>
                    <a:cubicBezTo>
                      <a:pt x="301522" y="405575"/>
                      <a:pt x="317640" y="421693"/>
                      <a:pt x="337522" y="421693"/>
                    </a:cubicBezTo>
                    <a:cubicBezTo>
                      <a:pt x="357404" y="421693"/>
                      <a:pt x="373522" y="405575"/>
                      <a:pt x="373522" y="385693"/>
                    </a:cubicBezTo>
                    <a:cubicBezTo>
                      <a:pt x="373522" y="365811"/>
                      <a:pt x="357404" y="349693"/>
                      <a:pt x="337522" y="349693"/>
                    </a:cubicBezTo>
                    <a:close/>
                    <a:moveTo>
                      <a:pt x="92460" y="337607"/>
                    </a:moveTo>
                    <a:cubicBezTo>
                      <a:pt x="72578" y="337607"/>
                      <a:pt x="56460" y="353725"/>
                      <a:pt x="56460" y="373607"/>
                    </a:cubicBezTo>
                    <a:cubicBezTo>
                      <a:pt x="56460" y="393489"/>
                      <a:pt x="72578" y="409607"/>
                      <a:pt x="92460" y="409607"/>
                    </a:cubicBezTo>
                    <a:cubicBezTo>
                      <a:pt x="112342" y="409607"/>
                      <a:pt x="128460" y="393489"/>
                      <a:pt x="128460" y="373607"/>
                    </a:cubicBezTo>
                    <a:cubicBezTo>
                      <a:pt x="128460" y="353725"/>
                      <a:pt x="112342" y="337607"/>
                      <a:pt x="92460" y="337607"/>
                    </a:cubicBezTo>
                    <a:close/>
                    <a:moveTo>
                      <a:pt x="169103" y="259137"/>
                    </a:moveTo>
                    <a:cubicBezTo>
                      <a:pt x="149221" y="259137"/>
                      <a:pt x="133103" y="275255"/>
                      <a:pt x="133103" y="295137"/>
                    </a:cubicBezTo>
                    <a:cubicBezTo>
                      <a:pt x="133103" y="315019"/>
                      <a:pt x="149221" y="331137"/>
                      <a:pt x="169103" y="331137"/>
                    </a:cubicBezTo>
                    <a:cubicBezTo>
                      <a:pt x="188985" y="331137"/>
                      <a:pt x="205103" y="315019"/>
                      <a:pt x="205103" y="295137"/>
                    </a:cubicBezTo>
                    <a:cubicBezTo>
                      <a:pt x="205103" y="275255"/>
                      <a:pt x="188985" y="259137"/>
                      <a:pt x="169103" y="259137"/>
                    </a:cubicBezTo>
                    <a:close/>
                    <a:moveTo>
                      <a:pt x="285236" y="215386"/>
                    </a:moveTo>
                    <a:cubicBezTo>
                      <a:pt x="265354" y="215386"/>
                      <a:pt x="249236" y="231504"/>
                      <a:pt x="249236" y="251386"/>
                    </a:cubicBezTo>
                    <a:cubicBezTo>
                      <a:pt x="249236" y="271268"/>
                      <a:pt x="265354" y="287386"/>
                      <a:pt x="285236" y="287386"/>
                    </a:cubicBezTo>
                    <a:cubicBezTo>
                      <a:pt x="305118" y="287386"/>
                      <a:pt x="321236" y="271268"/>
                      <a:pt x="321236" y="251386"/>
                    </a:cubicBezTo>
                    <a:cubicBezTo>
                      <a:pt x="321236" y="231504"/>
                      <a:pt x="305118" y="215386"/>
                      <a:pt x="285236" y="215386"/>
                    </a:cubicBezTo>
                    <a:close/>
                    <a:moveTo>
                      <a:pt x="116817" y="124830"/>
                    </a:moveTo>
                    <a:cubicBezTo>
                      <a:pt x="96935" y="124830"/>
                      <a:pt x="80817" y="140948"/>
                      <a:pt x="80817" y="160830"/>
                    </a:cubicBezTo>
                    <a:cubicBezTo>
                      <a:pt x="80817" y="180712"/>
                      <a:pt x="96935" y="196830"/>
                      <a:pt x="116817" y="196830"/>
                    </a:cubicBezTo>
                    <a:cubicBezTo>
                      <a:pt x="136699" y="196830"/>
                      <a:pt x="152817" y="180712"/>
                      <a:pt x="152817" y="160830"/>
                    </a:cubicBezTo>
                    <a:cubicBezTo>
                      <a:pt x="152817" y="140948"/>
                      <a:pt x="136699" y="124830"/>
                      <a:pt x="116817" y="124830"/>
                    </a:cubicBezTo>
                    <a:close/>
                    <a:moveTo>
                      <a:pt x="208828" y="0"/>
                    </a:moveTo>
                    <a:cubicBezTo>
                      <a:pt x="324161" y="0"/>
                      <a:pt x="417656" y="93495"/>
                      <a:pt x="417656" y="208828"/>
                    </a:cubicBezTo>
                    <a:cubicBezTo>
                      <a:pt x="417656" y="440802"/>
                      <a:pt x="417655" y="672776"/>
                      <a:pt x="417655" y="904750"/>
                    </a:cubicBezTo>
                    <a:cubicBezTo>
                      <a:pt x="417655" y="1020083"/>
                      <a:pt x="324160" y="1113578"/>
                      <a:pt x="208827" y="1113578"/>
                    </a:cubicBezTo>
                    <a:lnTo>
                      <a:pt x="208828" y="1113577"/>
                    </a:lnTo>
                    <a:cubicBezTo>
                      <a:pt x="93495" y="1113577"/>
                      <a:pt x="0" y="1020082"/>
                      <a:pt x="0" y="904749"/>
                    </a:cubicBezTo>
                    <a:lnTo>
                      <a:pt x="0" y="208828"/>
                    </a:lnTo>
                    <a:cubicBezTo>
                      <a:pt x="0" y="93495"/>
                      <a:pt x="93495" y="0"/>
                      <a:pt x="2088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245697" tIns="122849" rIns="245697" bIns="122849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fr-CA" sz="19376" dirty="0"/>
              </a:p>
            </p:txBody>
          </p:sp>
          <p:sp>
            <p:nvSpPr>
              <p:cNvPr id="58" name="Ellipse 57"/>
              <p:cNvSpPr/>
              <p:nvPr/>
            </p:nvSpPr>
            <p:spPr>
              <a:xfrm>
                <a:off x="816452" y="3964499"/>
                <a:ext cx="542261" cy="20823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245697" tIns="122849" rIns="245697" bIns="122849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fr-CA" sz="19376" dirty="0"/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1053276" y="3765325"/>
                <a:ext cx="68612" cy="21141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245697" tIns="122849" rIns="245697" bIns="122849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fr-CA" sz="19376" dirty="0"/>
              </a:p>
            </p:txBody>
          </p:sp>
          <p:sp>
            <p:nvSpPr>
              <p:cNvPr id="60" name="Arc plein 59"/>
              <p:cNvSpPr/>
              <p:nvPr/>
            </p:nvSpPr>
            <p:spPr>
              <a:xfrm rot="10800000">
                <a:off x="747693" y="3158742"/>
                <a:ext cx="661672" cy="633742"/>
              </a:xfrm>
              <a:prstGeom prst="blockArc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245697" tIns="122849" rIns="245697" bIns="122849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fr-CA" sz="19376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1" name="Forme libre 60"/>
            <p:cNvSpPr>
              <a:spLocks noChangeAspect="1"/>
            </p:cNvSpPr>
            <p:nvPr/>
          </p:nvSpPr>
          <p:spPr>
            <a:xfrm>
              <a:off x="5173440" y="4289438"/>
              <a:ext cx="810677" cy="1027834"/>
            </a:xfrm>
            <a:custGeom>
              <a:avLst/>
              <a:gdLst>
                <a:gd name="connsiteX0" fmla="*/ 2217908 w 2880000"/>
                <a:gd name="connsiteY0" fmla="*/ 3021266 h 3651464"/>
                <a:gd name="connsiteX1" fmla="*/ 2217908 w 2880000"/>
                <a:gd name="connsiteY1" fmla="*/ 3381266 h 3651464"/>
                <a:gd name="connsiteX2" fmla="*/ 2577908 w 2880000"/>
                <a:gd name="connsiteY2" fmla="*/ 3381266 h 3651464"/>
                <a:gd name="connsiteX3" fmla="*/ 2577908 w 2880000"/>
                <a:gd name="connsiteY3" fmla="*/ 3021266 h 3651464"/>
                <a:gd name="connsiteX4" fmla="*/ 1589968 w 2880000"/>
                <a:gd name="connsiteY4" fmla="*/ 3021266 h 3651464"/>
                <a:gd name="connsiteX5" fmla="*/ 1589968 w 2880000"/>
                <a:gd name="connsiteY5" fmla="*/ 3381266 h 3651464"/>
                <a:gd name="connsiteX6" fmla="*/ 1949968 w 2880000"/>
                <a:gd name="connsiteY6" fmla="*/ 3381266 h 3651464"/>
                <a:gd name="connsiteX7" fmla="*/ 1949968 w 2880000"/>
                <a:gd name="connsiteY7" fmla="*/ 3021266 h 3651464"/>
                <a:gd name="connsiteX8" fmla="*/ 962028 w 2880000"/>
                <a:gd name="connsiteY8" fmla="*/ 3021266 h 3651464"/>
                <a:gd name="connsiteX9" fmla="*/ 962028 w 2880000"/>
                <a:gd name="connsiteY9" fmla="*/ 3381266 h 3651464"/>
                <a:gd name="connsiteX10" fmla="*/ 1322028 w 2880000"/>
                <a:gd name="connsiteY10" fmla="*/ 3381266 h 3651464"/>
                <a:gd name="connsiteX11" fmla="*/ 1322028 w 2880000"/>
                <a:gd name="connsiteY11" fmla="*/ 3021266 h 3651464"/>
                <a:gd name="connsiteX12" fmla="*/ 334088 w 2880000"/>
                <a:gd name="connsiteY12" fmla="*/ 3021266 h 3651464"/>
                <a:gd name="connsiteX13" fmla="*/ 334088 w 2880000"/>
                <a:gd name="connsiteY13" fmla="*/ 3381266 h 3651464"/>
                <a:gd name="connsiteX14" fmla="*/ 694088 w 2880000"/>
                <a:gd name="connsiteY14" fmla="*/ 3381266 h 3651464"/>
                <a:gd name="connsiteX15" fmla="*/ 694088 w 2880000"/>
                <a:gd name="connsiteY15" fmla="*/ 3021266 h 3651464"/>
                <a:gd name="connsiteX16" fmla="*/ 0 w 2880000"/>
                <a:gd name="connsiteY16" fmla="*/ 2751464 h 3651464"/>
                <a:gd name="connsiteX17" fmla="*/ 2880000 w 2880000"/>
                <a:gd name="connsiteY17" fmla="*/ 2751464 h 3651464"/>
                <a:gd name="connsiteX18" fmla="*/ 2880000 w 2880000"/>
                <a:gd name="connsiteY18" fmla="*/ 3651464 h 3651464"/>
                <a:gd name="connsiteX19" fmla="*/ 0 w 2880000"/>
                <a:gd name="connsiteY19" fmla="*/ 3651464 h 3651464"/>
                <a:gd name="connsiteX20" fmla="*/ 0 w 2880000"/>
                <a:gd name="connsiteY20" fmla="*/ 927512 h 3651464"/>
                <a:gd name="connsiteX21" fmla="*/ 2880000 w 2880000"/>
                <a:gd name="connsiteY21" fmla="*/ 927512 h 3651464"/>
                <a:gd name="connsiteX22" fmla="*/ 2880000 w 2880000"/>
                <a:gd name="connsiteY22" fmla="*/ 2727512 h 3651464"/>
                <a:gd name="connsiteX23" fmla="*/ 0 w 2880000"/>
                <a:gd name="connsiteY23" fmla="*/ 2727512 h 3651464"/>
                <a:gd name="connsiteX24" fmla="*/ 2201872 w 2880000"/>
                <a:gd name="connsiteY24" fmla="*/ 303208 h 3651464"/>
                <a:gd name="connsiteX25" fmla="*/ 2201872 w 2880000"/>
                <a:gd name="connsiteY25" fmla="*/ 663208 h 3651464"/>
                <a:gd name="connsiteX26" fmla="*/ 2561872 w 2880000"/>
                <a:gd name="connsiteY26" fmla="*/ 663208 h 3651464"/>
                <a:gd name="connsiteX27" fmla="*/ 2561872 w 2880000"/>
                <a:gd name="connsiteY27" fmla="*/ 303208 h 3651464"/>
                <a:gd name="connsiteX28" fmla="*/ 1573932 w 2880000"/>
                <a:gd name="connsiteY28" fmla="*/ 303208 h 3651464"/>
                <a:gd name="connsiteX29" fmla="*/ 1573932 w 2880000"/>
                <a:gd name="connsiteY29" fmla="*/ 663208 h 3651464"/>
                <a:gd name="connsiteX30" fmla="*/ 1933932 w 2880000"/>
                <a:gd name="connsiteY30" fmla="*/ 663208 h 3651464"/>
                <a:gd name="connsiteX31" fmla="*/ 1933932 w 2880000"/>
                <a:gd name="connsiteY31" fmla="*/ 303208 h 3651464"/>
                <a:gd name="connsiteX32" fmla="*/ 945992 w 2880000"/>
                <a:gd name="connsiteY32" fmla="*/ 303208 h 3651464"/>
                <a:gd name="connsiteX33" fmla="*/ 945992 w 2880000"/>
                <a:gd name="connsiteY33" fmla="*/ 663208 h 3651464"/>
                <a:gd name="connsiteX34" fmla="*/ 1305992 w 2880000"/>
                <a:gd name="connsiteY34" fmla="*/ 663208 h 3651464"/>
                <a:gd name="connsiteX35" fmla="*/ 1305992 w 2880000"/>
                <a:gd name="connsiteY35" fmla="*/ 303208 h 3651464"/>
                <a:gd name="connsiteX36" fmla="*/ 318052 w 2880000"/>
                <a:gd name="connsiteY36" fmla="*/ 303208 h 3651464"/>
                <a:gd name="connsiteX37" fmla="*/ 318052 w 2880000"/>
                <a:gd name="connsiteY37" fmla="*/ 663208 h 3651464"/>
                <a:gd name="connsiteX38" fmla="*/ 678052 w 2880000"/>
                <a:gd name="connsiteY38" fmla="*/ 663208 h 3651464"/>
                <a:gd name="connsiteX39" fmla="*/ 678052 w 2880000"/>
                <a:gd name="connsiteY39" fmla="*/ 303208 h 3651464"/>
                <a:gd name="connsiteX40" fmla="*/ 0 w 2880000"/>
                <a:gd name="connsiteY40" fmla="*/ 0 h 3651464"/>
                <a:gd name="connsiteX41" fmla="*/ 2880000 w 2880000"/>
                <a:gd name="connsiteY41" fmla="*/ 0 h 3651464"/>
                <a:gd name="connsiteX42" fmla="*/ 2880000 w 2880000"/>
                <a:gd name="connsiteY42" fmla="*/ 900000 h 3651464"/>
                <a:gd name="connsiteX43" fmla="*/ 0 w 2880000"/>
                <a:gd name="connsiteY43" fmla="*/ 900000 h 365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80000" h="3651464">
                  <a:moveTo>
                    <a:pt x="2217908" y="3021266"/>
                  </a:moveTo>
                  <a:lnTo>
                    <a:pt x="2217908" y="3381266"/>
                  </a:lnTo>
                  <a:lnTo>
                    <a:pt x="2577908" y="3381266"/>
                  </a:lnTo>
                  <a:lnTo>
                    <a:pt x="2577908" y="3021266"/>
                  </a:lnTo>
                  <a:close/>
                  <a:moveTo>
                    <a:pt x="1589968" y="3021266"/>
                  </a:moveTo>
                  <a:lnTo>
                    <a:pt x="1589968" y="3381266"/>
                  </a:lnTo>
                  <a:lnTo>
                    <a:pt x="1949968" y="3381266"/>
                  </a:lnTo>
                  <a:lnTo>
                    <a:pt x="1949968" y="3021266"/>
                  </a:lnTo>
                  <a:close/>
                  <a:moveTo>
                    <a:pt x="962028" y="3021266"/>
                  </a:moveTo>
                  <a:lnTo>
                    <a:pt x="962028" y="3381266"/>
                  </a:lnTo>
                  <a:lnTo>
                    <a:pt x="1322028" y="3381266"/>
                  </a:lnTo>
                  <a:lnTo>
                    <a:pt x="1322028" y="3021266"/>
                  </a:lnTo>
                  <a:close/>
                  <a:moveTo>
                    <a:pt x="334088" y="3021266"/>
                  </a:moveTo>
                  <a:lnTo>
                    <a:pt x="334088" y="3381266"/>
                  </a:lnTo>
                  <a:lnTo>
                    <a:pt x="694088" y="3381266"/>
                  </a:lnTo>
                  <a:lnTo>
                    <a:pt x="694088" y="3021266"/>
                  </a:lnTo>
                  <a:close/>
                  <a:moveTo>
                    <a:pt x="0" y="2751464"/>
                  </a:moveTo>
                  <a:lnTo>
                    <a:pt x="2880000" y="2751464"/>
                  </a:lnTo>
                  <a:lnTo>
                    <a:pt x="2880000" y="3651464"/>
                  </a:lnTo>
                  <a:lnTo>
                    <a:pt x="0" y="3651464"/>
                  </a:lnTo>
                  <a:close/>
                  <a:moveTo>
                    <a:pt x="0" y="927512"/>
                  </a:moveTo>
                  <a:lnTo>
                    <a:pt x="2880000" y="927512"/>
                  </a:lnTo>
                  <a:lnTo>
                    <a:pt x="2880000" y="2727512"/>
                  </a:lnTo>
                  <a:lnTo>
                    <a:pt x="0" y="2727512"/>
                  </a:lnTo>
                  <a:close/>
                  <a:moveTo>
                    <a:pt x="2201872" y="303208"/>
                  </a:moveTo>
                  <a:lnTo>
                    <a:pt x="2201872" y="663208"/>
                  </a:lnTo>
                  <a:lnTo>
                    <a:pt x="2561872" y="663208"/>
                  </a:lnTo>
                  <a:lnTo>
                    <a:pt x="2561872" y="303208"/>
                  </a:lnTo>
                  <a:close/>
                  <a:moveTo>
                    <a:pt x="1573932" y="303208"/>
                  </a:moveTo>
                  <a:lnTo>
                    <a:pt x="1573932" y="663208"/>
                  </a:lnTo>
                  <a:lnTo>
                    <a:pt x="1933932" y="663208"/>
                  </a:lnTo>
                  <a:lnTo>
                    <a:pt x="1933932" y="303208"/>
                  </a:lnTo>
                  <a:close/>
                  <a:moveTo>
                    <a:pt x="945992" y="303208"/>
                  </a:moveTo>
                  <a:lnTo>
                    <a:pt x="945992" y="663208"/>
                  </a:lnTo>
                  <a:lnTo>
                    <a:pt x="1305992" y="663208"/>
                  </a:lnTo>
                  <a:lnTo>
                    <a:pt x="1305992" y="303208"/>
                  </a:lnTo>
                  <a:close/>
                  <a:moveTo>
                    <a:pt x="318052" y="303208"/>
                  </a:moveTo>
                  <a:lnTo>
                    <a:pt x="318052" y="663208"/>
                  </a:lnTo>
                  <a:lnTo>
                    <a:pt x="678052" y="663208"/>
                  </a:lnTo>
                  <a:lnTo>
                    <a:pt x="678052" y="303208"/>
                  </a:lnTo>
                  <a:close/>
                  <a:moveTo>
                    <a:pt x="0" y="0"/>
                  </a:moveTo>
                  <a:lnTo>
                    <a:pt x="2880000" y="0"/>
                  </a:lnTo>
                  <a:lnTo>
                    <a:pt x="2880000" y="900000"/>
                  </a:lnTo>
                  <a:lnTo>
                    <a:pt x="0" y="900000"/>
                  </a:lnTo>
                  <a:close/>
                </a:path>
              </a:pathLst>
            </a:custGeom>
            <a:solidFill>
              <a:srgbClr val="0089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CA" dirty="0"/>
            </a:p>
          </p:txBody>
        </p:sp>
        <p:grpSp>
          <p:nvGrpSpPr>
            <p:cNvPr id="62" name="Groupe 61"/>
            <p:cNvGrpSpPr/>
            <p:nvPr/>
          </p:nvGrpSpPr>
          <p:grpSpPr>
            <a:xfrm>
              <a:off x="7503536" y="4357716"/>
              <a:ext cx="943304" cy="1159974"/>
              <a:chOff x="6698827" y="276265"/>
              <a:chExt cx="1956819" cy="2406285"/>
            </a:xfrm>
            <a:solidFill>
              <a:srgbClr val="0089D1"/>
            </a:solidFill>
          </p:grpSpPr>
          <p:sp>
            <p:nvSpPr>
              <p:cNvPr id="63" name="Forme libre 62"/>
              <p:cNvSpPr/>
              <p:nvPr/>
            </p:nvSpPr>
            <p:spPr>
              <a:xfrm>
                <a:off x="6776341" y="276266"/>
                <a:ext cx="1845630" cy="2372039"/>
              </a:xfrm>
              <a:custGeom>
                <a:avLst/>
                <a:gdLst>
                  <a:gd name="connsiteX0" fmla="*/ 922815 w 1845630"/>
                  <a:gd name="connsiteY0" fmla="*/ 0 h 2372039"/>
                  <a:gd name="connsiteX1" fmla="*/ 1845630 w 1845630"/>
                  <a:gd name="connsiteY1" fmla="*/ 1186748 h 2372039"/>
                  <a:gd name="connsiteX2" fmla="*/ 1017168 w 1845630"/>
                  <a:gd name="connsiteY2" fmla="*/ 2367369 h 2372039"/>
                  <a:gd name="connsiteX3" fmla="*/ 945252 w 1845630"/>
                  <a:gd name="connsiteY3" fmla="*/ 2372039 h 2372039"/>
                  <a:gd name="connsiteX4" fmla="*/ 945252 w 1845630"/>
                  <a:gd name="connsiteY4" fmla="*/ 2334326 h 2372039"/>
                  <a:gd name="connsiteX5" fmla="*/ 1014170 w 1845630"/>
                  <a:gd name="connsiteY5" fmla="*/ 2329851 h 2372039"/>
                  <a:gd name="connsiteX6" fmla="*/ 1816305 w 1845630"/>
                  <a:gd name="connsiteY6" fmla="*/ 1186749 h 2372039"/>
                  <a:gd name="connsiteX7" fmla="*/ 922816 w 1845630"/>
                  <a:gd name="connsiteY7" fmla="*/ 37715 h 2372039"/>
                  <a:gd name="connsiteX8" fmla="*/ 29327 w 1845630"/>
                  <a:gd name="connsiteY8" fmla="*/ 1186749 h 2372039"/>
                  <a:gd name="connsiteX9" fmla="*/ 33940 w 1845630"/>
                  <a:gd name="connsiteY9" fmla="*/ 1304231 h 2372039"/>
                  <a:gd name="connsiteX10" fmla="*/ 43538 w 1845630"/>
                  <a:gd name="connsiteY10" fmla="*/ 1385104 h 2372039"/>
                  <a:gd name="connsiteX11" fmla="*/ 13905 w 1845630"/>
                  <a:gd name="connsiteY11" fmla="*/ 1385104 h 2372039"/>
                  <a:gd name="connsiteX12" fmla="*/ 4765 w 1845630"/>
                  <a:gd name="connsiteY12" fmla="*/ 1308086 h 2372039"/>
                  <a:gd name="connsiteX13" fmla="*/ 0 w 1845630"/>
                  <a:gd name="connsiteY13" fmla="*/ 1186748 h 2372039"/>
                  <a:gd name="connsiteX14" fmla="*/ 922815 w 1845630"/>
                  <a:gd name="connsiteY14" fmla="*/ 0 h 2372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45630" h="2372039">
                    <a:moveTo>
                      <a:pt x="922815" y="0"/>
                    </a:moveTo>
                    <a:cubicBezTo>
                      <a:pt x="1432472" y="0"/>
                      <a:pt x="1845630" y="531325"/>
                      <a:pt x="1845630" y="1186748"/>
                    </a:cubicBezTo>
                    <a:cubicBezTo>
                      <a:pt x="1845630" y="1801207"/>
                      <a:pt x="1482503" y="2306596"/>
                      <a:pt x="1017168" y="2367369"/>
                    </a:cubicBezTo>
                    <a:lnTo>
                      <a:pt x="945252" y="2372039"/>
                    </a:lnTo>
                    <a:lnTo>
                      <a:pt x="945252" y="2334326"/>
                    </a:lnTo>
                    <a:lnTo>
                      <a:pt x="1014170" y="2329851"/>
                    </a:lnTo>
                    <a:cubicBezTo>
                      <a:pt x="1464717" y="2271009"/>
                      <a:pt x="1816305" y="1781681"/>
                      <a:pt x="1816305" y="1186749"/>
                    </a:cubicBezTo>
                    <a:cubicBezTo>
                      <a:pt x="1816305" y="552155"/>
                      <a:pt x="1416276" y="37715"/>
                      <a:pt x="922816" y="37715"/>
                    </a:cubicBezTo>
                    <a:cubicBezTo>
                      <a:pt x="429356" y="37715"/>
                      <a:pt x="29327" y="552155"/>
                      <a:pt x="29327" y="1186749"/>
                    </a:cubicBezTo>
                    <a:cubicBezTo>
                      <a:pt x="29327" y="1226411"/>
                      <a:pt x="30890" y="1265604"/>
                      <a:pt x="33940" y="1304231"/>
                    </a:cubicBezTo>
                    <a:lnTo>
                      <a:pt x="43538" y="1385104"/>
                    </a:lnTo>
                    <a:lnTo>
                      <a:pt x="13905" y="1385104"/>
                    </a:lnTo>
                    <a:lnTo>
                      <a:pt x="4765" y="1308086"/>
                    </a:lnTo>
                    <a:cubicBezTo>
                      <a:pt x="1614" y="1268191"/>
                      <a:pt x="0" y="1227712"/>
                      <a:pt x="0" y="1186748"/>
                    </a:cubicBezTo>
                    <a:cubicBezTo>
                      <a:pt x="0" y="531325"/>
                      <a:pt x="413158" y="0"/>
                      <a:pt x="92281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fr-CA" dirty="0"/>
              </a:p>
            </p:txBody>
          </p:sp>
          <p:sp>
            <p:nvSpPr>
              <p:cNvPr id="64" name="Rectangle à coins arrondis 63"/>
              <p:cNvSpPr/>
              <p:nvPr/>
            </p:nvSpPr>
            <p:spPr>
              <a:xfrm rot="21331767">
                <a:off x="7681533" y="2499236"/>
                <a:ext cx="336589" cy="183314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fr-CA" dirty="0"/>
              </a:p>
            </p:txBody>
          </p:sp>
          <p:sp>
            <p:nvSpPr>
              <p:cNvPr id="65" name="Arc plein 64"/>
              <p:cNvSpPr/>
              <p:nvPr/>
            </p:nvSpPr>
            <p:spPr>
              <a:xfrm>
                <a:off x="7180842" y="276265"/>
                <a:ext cx="1039091" cy="466563"/>
              </a:xfrm>
              <a:prstGeom prst="blockArc">
                <a:avLst>
                  <a:gd name="adj1" fmla="val 10951838"/>
                  <a:gd name="adj2" fmla="val 21527930"/>
                  <a:gd name="adj3" fmla="val 1472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fr-CA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6" name="Rectangle à coins arrondis 65"/>
              <p:cNvSpPr/>
              <p:nvPr/>
            </p:nvSpPr>
            <p:spPr>
              <a:xfrm rot="21424596">
                <a:off x="6698827" y="1206123"/>
                <a:ext cx="229934" cy="696839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fr-CA" dirty="0"/>
              </a:p>
            </p:txBody>
          </p:sp>
          <p:sp>
            <p:nvSpPr>
              <p:cNvPr id="67" name="Rectangle à coins arrondis 66"/>
              <p:cNvSpPr/>
              <p:nvPr/>
            </p:nvSpPr>
            <p:spPr>
              <a:xfrm rot="227089">
                <a:off x="8425712" y="1207543"/>
                <a:ext cx="229934" cy="696839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fr-CA" dirty="0"/>
              </a:p>
            </p:txBody>
          </p:sp>
        </p:grpSp>
        <p:sp>
          <p:nvSpPr>
            <p:cNvPr id="68" name="ZoneTexte 67"/>
            <p:cNvSpPr txBox="1"/>
            <p:nvPr/>
          </p:nvSpPr>
          <p:spPr>
            <a:xfrm>
              <a:off x="1740476" y="3903846"/>
              <a:ext cx="904415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sz="9600" dirty="0"/>
                <a:t>&lt;</a:t>
              </a:r>
            </a:p>
          </p:txBody>
        </p:sp>
        <p:sp>
          <p:nvSpPr>
            <p:cNvPr id="69" name="ZoneTexte 68"/>
            <p:cNvSpPr txBox="1"/>
            <p:nvPr/>
          </p:nvSpPr>
          <p:spPr>
            <a:xfrm>
              <a:off x="3837728" y="3903846"/>
              <a:ext cx="904415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sz="9600" dirty="0"/>
                <a:t>&lt;</a:t>
              </a:r>
            </a:p>
          </p:txBody>
        </p:sp>
        <p:sp>
          <p:nvSpPr>
            <p:cNvPr id="70" name="ZoneTexte 69"/>
            <p:cNvSpPr txBox="1"/>
            <p:nvPr/>
          </p:nvSpPr>
          <p:spPr>
            <a:xfrm>
              <a:off x="6310302" y="4018525"/>
              <a:ext cx="904415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sz="9600" dirty="0"/>
                <a:t>&lt;</a:t>
              </a:r>
            </a:p>
          </p:txBody>
        </p:sp>
      </p:grpSp>
      <p:sp>
        <p:nvSpPr>
          <p:cNvPr id="4" name="ZoneTexte 3"/>
          <p:cNvSpPr txBox="1"/>
          <p:nvPr/>
        </p:nvSpPr>
        <p:spPr>
          <a:xfrm>
            <a:off x="6392623" y="5005781"/>
            <a:ext cx="20811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600" i="1" dirty="0"/>
              <a:t>N</a:t>
            </a:r>
            <a:r>
              <a:rPr lang="fr-CA" sz="1600" dirty="0"/>
              <a:t> = 236 </a:t>
            </a:r>
            <a:r>
              <a:rPr lang="fr-CA" sz="1600" dirty="0" err="1"/>
              <a:t>experimental</a:t>
            </a:r>
            <a:r>
              <a:rPr lang="fr-CA" sz="1600" dirty="0"/>
              <a:t> group</a:t>
            </a:r>
          </a:p>
          <a:p>
            <a:pPr algn="ctr"/>
            <a:r>
              <a:rPr lang="fr-CA" sz="1600" i="1" dirty="0"/>
              <a:t>N</a:t>
            </a:r>
            <a:r>
              <a:rPr lang="fr-CA" sz="1600" dirty="0"/>
              <a:t> = 114 </a:t>
            </a:r>
            <a:br>
              <a:rPr lang="fr-CA" sz="1600" dirty="0"/>
            </a:br>
            <a:r>
              <a:rPr lang="fr-CA" sz="1600" dirty="0"/>
              <a:t>control group</a:t>
            </a:r>
          </a:p>
        </p:txBody>
      </p:sp>
      <p:sp>
        <p:nvSpPr>
          <p:cNvPr id="34" name="ZoneTexte 33"/>
          <p:cNvSpPr txBox="1"/>
          <p:nvPr/>
        </p:nvSpPr>
        <p:spPr>
          <a:xfrm>
            <a:off x="5081422" y="4636449"/>
            <a:ext cx="729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 dirty="0"/>
              <a:t>62</a:t>
            </a:r>
            <a:r>
              <a:rPr lang="fr-CA" dirty="0"/>
              <a:t>%</a:t>
            </a:r>
          </a:p>
        </p:txBody>
      </p:sp>
      <p:sp>
        <p:nvSpPr>
          <p:cNvPr id="71" name="ZoneTexte 70"/>
          <p:cNvSpPr txBox="1"/>
          <p:nvPr/>
        </p:nvSpPr>
        <p:spPr>
          <a:xfrm>
            <a:off x="4931485" y="5790611"/>
            <a:ext cx="11649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600" dirty="0"/>
              <a:t>23 </a:t>
            </a:r>
            <a:r>
              <a:rPr lang="fr-CA" sz="1600" dirty="0" err="1"/>
              <a:t>years</a:t>
            </a:r>
            <a:r>
              <a:rPr lang="fr-CA" sz="1600" dirty="0"/>
              <a:t> </a:t>
            </a:r>
            <a:br>
              <a:rPr lang="fr-CA" sz="1600" dirty="0"/>
            </a:br>
            <a:r>
              <a:rPr lang="fr-CA" sz="1600" dirty="0"/>
              <a:t>(SD = 6.2)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xmlns="" id="{97C6A6D5-B704-4C82-BA5B-1256EE16B4B5}"/>
              </a:ext>
            </a:extLst>
          </p:cNvPr>
          <p:cNvSpPr txBox="1"/>
          <p:nvPr/>
        </p:nvSpPr>
        <p:spPr>
          <a:xfrm>
            <a:off x="362173" y="476672"/>
            <a:ext cx="21215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200" dirty="0" err="1">
                <a:latin typeface="Impact" panose="020B0806030902050204" pitchFamily="34" charset="0"/>
              </a:rPr>
              <a:t>What</a:t>
            </a:r>
            <a:r>
              <a:rPr lang="fr-CA" sz="2200" dirty="0">
                <a:latin typeface="Impact" panose="020B0806030902050204" pitchFamily="34" charset="0"/>
              </a:rPr>
              <a:t> </a:t>
            </a:r>
            <a:r>
              <a:rPr lang="fr-CA" sz="2200" dirty="0" err="1">
                <a:latin typeface="Impact" panose="020B0806030902050204" pitchFamily="34" charset="0"/>
              </a:rPr>
              <a:t>was</a:t>
            </a:r>
            <a:r>
              <a:rPr lang="fr-CA" sz="2200" dirty="0">
                <a:latin typeface="Impact" panose="020B0806030902050204" pitchFamily="34" charset="0"/>
              </a:rPr>
              <a:t> </a:t>
            </a:r>
            <a:r>
              <a:rPr lang="fr-CA" sz="2200" dirty="0" err="1">
                <a:latin typeface="Impact" panose="020B0806030902050204" pitchFamily="34" charset="0"/>
              </a:rPr>
              <a:t>tested</a:t>
            </a:r>
            <a:r>
              <a:rPr lang="fr-CA" sz="2200" dirty="0">
                <a:latin typeface="Impact" panose="020B0806030902050204" pitchFamily="34" charset="0"/>
              </a:rPr>
              <a:t> and </a:t>
            </a:r>
            <a:r>
              <a:rPr lang="fr-CA" sz="2200" dirty="0" err="1">
                <a:latin typeface="Impact" panose="020B0806030902050204" pitchFamily="34" charset="0"/>
              </a:rPr>
              <a:t>why</a:t>
            </a:r>
            <a:r>
              <a:rPr lang="fr-CA" sz="2200" dirty="0">
                <a:latin typeface="Impact" panose="020B080603090205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19786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z="3600" dirty="0" err="1">
                <a:latin typeface="Impact" panose="020B0806030902050204" pitchFamily="34" charset="0"/>
              </a:rPr>
              <a:t>Effect</a:t>
            </a:r>
            <a:r>
              <a:rPr lang="fr-CA" sz="3600" dirty="0">
                <a:latin typeface="Impact" panose="020B0806030902050204" pitchFamily="34" charset="0"/>
              </a:rPr>
              <a:t> on </a:t>
            </a:r>
            <a:r>
              <a:rPr lang="fr-CA" sz="3600" dirty="0" err="1">
                <a:latin typeface="Impact" panose="020B0806030902050204" pitchFamily="34" charset="0"/>
              </a:rPr>
              <a:t>achievement</a:t>
            </a:r>
            <a:r>
              <a:rPr lang="fr-CA" sz="3600" dirty="0">
                <a:latin typeface="Impact" panose="020B0806030902050204" pitchFamily="34" charset="0"/>
              </a:rPr>
              <a:t> and on drop out rates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xmlns="" id="{810E81A1-8B01-4DC5-8B14-57C0007A02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48798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99084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811119CB-CC14-4099-9C6A-20A9E68C2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err="1">
                <a:latin typeface="Impact" panose="020B0806030902050204" pitchFamily="34" charset="0"/>
              </a:rPr>
              <a:t>Significant</a:t>
            </a:r>
            <a:r>
              <a:rPr lang="fr-CA" dirty="0">
                <a:latin typeface="Impact" panose="020B0806030902050204" pitchFamily="34" charset="0"/>
              </a:rPr>
              <a:t> </a:t>
            </a:r>
            <a:r>
              <a:rPr lang="fr-CA" dirty="0" err="1">
                <a:latin typeface="Impact" panose="020B0806030902050204" pitchFamily="34" charset="0"/>
              </a:rPr>
              <a:t>effect</a:t>
            </a:r>
            <a:r>
              <a:rPr lang="fr-CA" dirty="0">
                <a:latin typeface="Impact" panose="020B0806030902050204" pitchFamily="34" charset="0"/>
              </a:rPr>
              <a:t> (</a:t>
            </a:r>
            <a:r>
              <a:rPr lang="fr-CA" dirty="0" err="1">
                <a:latin typeface="Impact" panose="020B0806030902050204" pitchFamily="34" charset="0"/>
              </a:rPr>
              <a:t>winter</a:t>
            </a:r>
            <a:r>
              <a:rPr lang="fr-CA" dirty="0">
                <a:latin typeface="Impact" panose="020B0806030902050204" pitchFamily="34" charset="0"/>
              </a:rPr>
              <a:t> session)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xmlns="" id="{BBE67101-0E84-43BF-B966-56D648449E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810665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40DAB641-A903-44E2-B7AF-0A0BD5A2DF16}"/>
              </a:ext>
            </a:extLst>
          </p:cNvPr>
          <p:cNvSpPr txBox="1"/>
          <p:nvPr/>
        </p:nvSpPr>
        <p:spPr>
          <a:xfrm>
            <a:off x="7524328" y="3442433"/>
            <a:ext cx="1619672" cy="14465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CA" sz="2200" dirty="0">
                <a:latin typeface="Impact" panose="020B0806030902050204" pitchFamily="34" charset="0"/>
              </a:rPr>
              <a:t>Drop out</a:t>
            </a:r>
          </a:p>
          <a:p>
            <a:r>
              <a:rPr lang="fr-CA" sz="2200" dirty="0">
                <a:latin typeface="Impact" panose="020B0806030902050204" pitchFamily="34" charset="0"/>
              </a:rPr>
              <a:t>Failure</a:t>
            </a:r>
          </a:p>
          <a:p>
            <a:r>
              <a:rPr lang="fr-CA" sz="2200" dirty="0" err="1">
                <a:latin typeface="Impact" panose="020B0806030902050204" pitchFamily="34" charset="0"/>
              </a:rPr>
              <a:t>Success</a:t>
            </a:r>
            <a:endParaRPr lang="fr-CA" sz="2200" dirty="0">
              <a:latin typeface="Impact" panose="020B0806030902050204" pitchFamily="34" charset="0"/>
            </a:endParaRPr>
          </a:p>
          <a:p>
            <a:endParaRPr lang="fr-CA" sz="2200" dirty="0"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363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z="3600" dirty="0" err="1">
                <a:latin typeface="Impact" panose="020B0806030902050204" pitchFamily="34" charset="0"/>
              </a:rPr>
              <a:t>Significant</a:t>
            </a:r>
            <a:r>
              <a:rPr lang="fr-CA" sz="3600" dirty="0">
                <a:latin typeface="Impact" panose="020B0806030902050204" pitchFamily="34" charset="0"/>
              </a:rPr>
              <a:t> </a:t>
            </a:r>
            <a:r>
              <a:rPr lang="fr-CA" sz="3600" dirty="0" err="1">
                <a:latin typeface="Impact" panose="020B0806030902050204" pitchFamily="34" charset="0"/>
              </a:rPr>
              <a:t>differences</a:t>
            </a:r>
            <a:r>
              <a:rPr lang="fr-CA" sz="3600" dirty="0">
                <a:latin typeface="Impact" panose="020B0806030902050204" pitchFamily="34" charset="0"/>
              </a:rPr>
              <a:t> on grades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183634" y="3717032"/>
            <a:ext cx="9361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6600" dirty="0">
                <a:solidFill>
                  <a:srgbClr val="FF0000"/>
                </a:solidFill>
                <a:latin typeface="Impact" panose="020B0806030902050204" pitchFamily="34" charset="0"/>
              </a:rPr>
              <a:t>**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4450074" y="3855531"/>
            <a:ext cx="9361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6600" dirty="0">
                <a:solidFill>
                  <a:srgbClr val="FF0000"/>
                </a:solidFill>
                <a:latin typeface="Impact" panose="020B0806030902050204" pitchFamily="34" charset="0"/>
              </a:rPr>
              <a:t>**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899592" y="4132530"/>
            <a:ext cx="1944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200" b="1" dirty="0">
                <a:latin typeface="+mj-lt"/>
              </a:rPr>
              <a:t>F (1, </a:t>
            </a:r>
            <a:r>
              <a:rPr lang="fr-CA" sz="1200" b="1" i="1" dirty="0">
                <a:latin typeface="+mj-lt"/>
              </a:rPr>
              <a:t>n</a:t>
            </a:r>
            <a:r>
              <a:rPr lang="fr-CA" sz="1200" b="1" dirty="0">
                <a:latin typeface="+mj-lt"/>
              </a:rPr>
              <a:t> = 177) = 9.41, </a:t>
            </a:r>
            <a:r>
              <a:rPr lang="fr-CA" sz="1200" b="1" i="1" dirty="0">
                <a:latin typeface="+mj-lt"/>
              </a:rPr>
              <a:t>p</a:t>
            </a:r>
            <a:r>
              <a:rPr lang="fr-CA" sz="1200" b="1" dirty="0">
                <a:latin typeface="+mj-lt"/>
              </a:rPr>
              <a:t> = .01</a:t>
            </a:r>
            <a:endParaRPr lang="fr-CA" sz="1200" dirty="0">
              <a:latin typeface="+mj-lt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946018" y="4279949"/>
            <a:ext cx="1944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200" b="1" dirty="0">
                <a:latin typeface="+mj-lt"/>
              </a:rPr>
              <a:t>F (1, </a:t>
            </a:r>
            <a:r>
              <a:rPr lang="fr-CA" sz="1200" b="1" i="1" dirty="0">
                <a:latin typeface="+mj-lt"/>
              </a:rPr>
              <a:t>n</a:t>
            </a:r>
            <a:r>
              <a:rPr lang="fr-CA" sz="1200" b="1" dirty="0">
                <a:latin typeface="+mj-lt"/>
              </a:rPr>
              <a:t> = 177) = 6.17, </a:t>
            </a:r>
            <a:r>
              <a:rPr lang="fr-CA" sz="1200" b="1" i="1" dirty="0">
                <a:latin typeface="+mj-lt"/>
              </a:rPr>
              <a:t>p</a:t>
            </a:r>
            <a:r>
              <a:rPr lang="fr-CA" sz="1200" b="1" dirty="0">
                <a:latin typeface="+mj-lt"/>
              </a:rPr>
              <a:t> = .01</a:t>
            </a:r>
            <a:endParaRPr lang="fr-CA" sz="1200" dirty="0">
              <a:latin typeface="+mj-lt"/>
            </a:endParaRPr>
          </a:p>
        </p:txBody>
      </p:sp>
      <p:graphicFrame>
        <p:nvGraphicFramePr>
          <p:cNvPr id="12" name="Graphique 11">
            <a:extLst>
              <a:ext uri="{FF2B5EF4-FFF2-40B4-BE49-F238E27FC236}">
                <a16:creationId xmlns:a16="http://schemas.microsoft.com/office/drawing/2014/main" xmlns="" id="{98639F96-4388-4BEC-8A9F-1DCA2B58AB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3330214"/>
              </p:ext>
            </p:extLst>
          </p:nvPr>
        </p:nvGraphicFramePr>
        <p:xfrm>
          <a:off x="492904" y="1586528"/>
          <a:ext cx="8229600" cy="4757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27133083"/>
      </p:ext>
    </p:extLst>
  </p:cSld>
  <p:clrMapOvr>
    <a:masterClrMapping/>
  </p:clrMapOvr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Overr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Overr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ersonnalisé 5">
    <a:dk1>
      <a:sysClr val="windowText" lastClr="000000"/>
    </a:dk1>
    <a:lt1>
      <a:sysClr val="window" lastClr="FFFFFF"/>
    </a:lt1>
    <a:dk2>
      <a:srgbClr val="696464"/>
    </a:dk2>
    <a:lt2>
      <a:srgbClr val="E9E5DC"/>
    </a:lt2>
    <a:accent1>
      <a:srgbClr val="0089D1"/>
    </a:accent1>
    <a:accent2>
      <a:srgbClr val="0089D1"/>
    </a:accent2>
    <a:accent3>
      <a:srgbClr val="A28E6A"/>
    </a:accent3>
    <a:accent4>
      <a:srgbClr val="0089D1"/>
    </a:accent4>
    <a:accent5>
      <a:srgbClr val="918485"/>
    </a:accent5>
    <a:accent6>
      <a:srgbClr val="855D5D"/>
    </a:accent6>
    <a:hlink>
      <a:srgbClr val="CC9900"/>
    </a:hlink>
    <a:folHlink>
      <a:srgbClr val="96A9A9"/>
    </a:folHlink>
  </a:clrScheme>
  <a:fontScheme name="Composit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quity">
    <a:fillStyleLst>
      <a:solidFill>
        <a:schemeClr val="phClr"/>
      </a:solidFill>
      <a:blipFill>
        <a:blip xmlns:r="http://schemas.openxmlformats.org/officeDocument/2006/relationships" r:embed="rId1">
          <a:duotone>
            <a:schemeClr val="phClr">
              <a:tint val="30000"/>
              <a:satMod val="300000"/>
            </a:schemeClr>
            <a:schemeClr val="phClr">
              <a:tint val="40000"/>
              <a:satMod val="200000"/>
            </a:schemeClr>
          </a:duotone>
        </a:blip>
        <a:tile tx="0" ty="0" sx="70000" sy="70000" flip="none" algn="ctr"/>
      </a:blipFill>
      <a:blipFill>
        <a:blip xmlns:r="http://schemas.openxmlformats.org/officeDocument/2006/relationships" r:embed="rId1">
          <a:duotone>
            <a:schemeClr val="phClr">
              <a:shade val="22000"/>
              <a:satMod val="160000"/>
            </a:schemeClr>
            <a:schemeClr val="phClr">
              <a:shade val="45000"/>
              <a:satMod val="100000"/>
            </a:schemeClr>
          </a:duotone>
        </a:blip>
        <a:tile tx="0" ty="0" sx="65000" sy="65000" flip="none" algn="ctr"/>
      </a:blipFill>
    </a:fillStyleLst>
    <a:lnStyleLst>
      <a:ln w="9525" cap="flat" cmpd="sng" algn="ctr">
        <a:solidFill>
          <a:schemeClr val="phClr">
            <a:shade val="60000"/>
            <a:satMod val="110000"/>
          </a:schemeClr>
        </a:solidFill>
        <a:prstDash val="solid"/>
      </a:ln>
      <a:ln w="127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38100" dist="25400" dir="5400000" algn="t" rotWithShape="0">
            <a:srgbClr val="000000">
              <a:alpha val="50000"/>
            </a:srgbClr>
          </a:outerShdw>
        </a:effectLst>
      </a:effectStyle>
      <a:effectStyle>
        <a:effectLst>
          <a:outerShdw blurRad="38100" dist="25400" dir="5400000" algn="t" rotWithShape="0">
            <a:srgbClr val="000000">
              <a:alpha val="50000"/>
            </a:srgbClr>
          </a:outerShdw>
        </a:effectLst>
      </a:effectStyle>
      <a:effectStyle>
        <a:effectLst>
          <a:outerShdw blurRad="50800" dist="50800" dir="5400000" algn="t" rotWithShape="0">
            <a:srgbClr val="000000">
              <a:alpha val="60000"/>
            </a:srgbClr>
          </a:outerShdw>
        </a:effectLst>
        <a:scene3d>
          <a:camera prst="isometricBottomUp" fov="0">
            <a:rot lat="0" lon="0" rev="0"/>
          </a:camera>
          <a:lightRig rig="soft" dir="b">
            <a:rot lat="0" lon="0" rev="9000000"/>
          </a:lightRig>
        </a:scene3d>
        <a:sp3d contourW="35000" prstMaterial="matte">
          <a:bevelT w="45000" h="38100" prst="convex"/>
          <a:contourClr>
            <a:schemeClr val="phClr">
              <a:tint val="10000"/>
              <a:satMod val="13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shade val="40000"/>
              <a:satMod val="165000"/>
            </a:schemeClr>
          </a:gs>
          <a:gs pos="50000">
            <a:schemeClr val="phClr">
              <a:shade val="80000"/>
              <a:satMod val="155000"/>
            </a:schemeClr>
          </a:gs>
          <a:gs pos="100000">
            <a:schemeClr val="phClr">
              <a:tint val="95000"/>
              <a:satMod val="200000"/>
            </a:schemeClr>
          </a:gs>
        </a:gsLst>
        <a:lin ang="16200000" scaled="1"/>
      </a:gradFill>
      <a:blipFill>
        <a:blip xmlns:r="http://schemas.openxmlformats.org/officeDocument/2006/relationships" r:embed="rId1">
          <a:duotone>
            <a:schemeClr val="phClr">
              <a:tint val="95000"/>
              <a:satMod val="200000"/>
            </a:schemeClr>
            <a:schemeClr val="phClr">
              <a:shade val="80000"/>
              <a:satMod val="100000"/>
            </a:schemeClr>
          </a:duotone>
        </a:blip>
        <a:tile tx="0" ty="0" sx="55000" sy="55000" flip="none" algn="tl"/>
      </a:blipFill>
    </a:bgFillStyleLst>
  </a:fmtScheme>
</a:themeOverride>
</file>

<file path=ppt/theme/themeOverride2.xml><?xml version="1.0" encoding="utf-8"?>
<a:themeOverride xmlns:a="http://schemas.openxmlformats.org/drawingml/2006/main">
  <a:clrScheme name="Personnalisé 5">
    <a:dk1>
      <a:sysClr val="windowText" lastClr="000000"/>
    </a:dk1>
    <a:lt1>
      <a:sysClr val="window" lastClr="FFFFFF"/>
    </a:lt1>
    <a:dk2>
      <a:srgbClr val="696464"/>
    </a:dk2>
    <a:lt2>
      <a:srgbClr val="E9E5DC"/>
    </a:lt2>
    <a:accent1>
      <a:srgbClr val="0089D1"/>
    </a:accent1>
    <a:accent2>
      <a:srgbClr val="0089D1"/>
    </a:accent2>
    <a:accent3>
      <a:srgbClr val="A28E6A"/>
    </a:accent3>
    <a:accent4>
      <a:srgbClr val="0089D1"/>
    </a:accent4>
    <a:accent5>
      <a:srgbClr val="918485"/>
    </a:accent5>
    <a:accent6>
      <a:srgbClr val="855D5D"/>
    </a:accent6>
    <a:hlink>
      <a:srgbClr val="CC9900"/>
    </a:hlink>
    <a:folHlink>
      <a:srgbClr val="96A9A9"/>
    </a:folHlink>
  </a:clrScheme>
  <a:fontScheme name="Composit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quity">
    <a:fillStyleLst>
      <a:solidFill>
        <a:schemeClr val="phClr"/>
      </a:solidFill>
      <a:blipFill>
        <a:blip xmlns:r="http://schemas.openxmlformats.org/officeDocument/2006/relationships" r:embed="rId1">
          <a:duotone>
            <a:schemeClr val="phClr">
              <a:tint val="30000"/>
              <a:satMod val="300000"/>
            </a:schemeClr>
            <a:schemeClr val="phClr">
              <a:tint val="40000"/>
              <a:satMod val="200000"/>
            </a:schemeClr>
          </a:duotone>
        </a:blip>
        <a:tile tx="0" ty="0" sx="70000" sy="70000" flip="none" algn="ctr"/>
      </a:blipFill>
      <a:blipFill>
        <a:blip xmlns:r="http://schemas.openxmlformats.org/officeDocument/2006/relationships" r:embed="rId1">
          <a:duotone>
            <a:schemeClr val="phClr">
              <a:shade val="22000"/>
              <a:satMod val="160000"/>
            </a:schemeClr>
            <a:schemeClr val="phClr">
              <a:shade val="45000"/>
              <a:satMod val="100000"/>
            </a:schemeClr>
          </a:duotone>
        </a:blip>
        <a:tile tx="0" ty="0" sx="65000" sy="65000" flip="none" algn="ctr"/>
      </a:blipFill>
    </a:fillStyleLst>
    <a:lnStyleLst>
      <a:ln w="9525" cap="flat" cmpd="sng" algn="ctr">
        <a:solidFill>
          <a:schemeClr val="phClr">
            <a:shade val="60000"/>
            <a:satMod val="110000"/>
          </a:schemeClr>
        </a:solidFill>
        <a:prstDash val="solid"/>
      </a:ln>
      <a:ln w="127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38100" dist="25400" dir="5400000" algn="t" rotWithShape="0">
            <a:srgbClr val="000000">
              <a:alpha val="50000"/>
            </a:srgbClr>
          </a:outerShdw>
        </a:effectLst>
      </a:effectStyle>
      <a:effectStyle>
        <a:effectLst>
          <a:outerShdw blurRad="38100" dist="25400" dir="5400000" algn="t" rotWithShape="0">
            <a:srgbClr val="000000">
              <a:alpha val="50000"/>
            </a:srgbClr>
          </a:outerShdw>
        </a:effectLst>
      </a:effectStyle>
      <a:effectStyle>
        <a:effectLst>
          <a:outerShdw blurRad="50800" dist="50800" dir="5400000" algn="t" rotWithShape="0">
            <a:srgbClr val="000000">
              <a:alpha val="60000"/>
            </a:srgbClr>
          </a:outerShdw>
        </a:effectLst>
        <a:scene3d>
          <a:camera prst="isometricBottomUp" fov="0">
            <a:rot lat="0" lon="0" rev="0"/>
          </a:camera>
          <a:lightRig rig="soft" dir="b">
            <a:rot lat="0" lon="0" rev="9000000"/>
          </a:lightRig>
        </a:scene3d>
        <a:sp3d contourW="35000" prstMaterial="matte">
          <a:bevelT w="45000" h="38100" prst="convex"/>
          <a:contourClr>
            <a:schemeClr val="phClr">
              <a:tint val="10000"/>
              <a:satMod val="13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shade val="40000"/>
              <a:satMod val="165000"/>
            </a:schemeClr>
          </a:gs>
          <a:gs pos="50000">
            <a:schemeClr val="phClr">
              <a:shade val="80000"/>
              <a:satMod val="155000"/>
            </a:schemeClr>
          </a:gs>
          <a:gs pos="100000">
            <a:schemeClr val="phClr">
              <a:tint val="95000"/>
              <a:satMod val="200000"/>
            </a:schemeClr>
          </a:gs>
        </a:gsLst>
        <a:lin ang="16200000" scaled="1"/>
      </a:gradFill>
      <a:blipFill>
        <a:blip xmlns:r="http://schemas.openxmlformats.org/officeDocument/2006/relationships" r:embed="rId1">
          <a:duotone>
            <a:schemeClr val="phClr">
              <a:tint val="95000"/>
              <a:satMod val="200000"/>
            </a:schemeClr>
            <a:schemeClr val="phClr">
              <a:shade val="80000"/>
              <a:satMod val="100000"/>
            </a:schemeClr>
          </a:duotone>
        </a:blip>
        <a:tile tx="0" ty="0" sx="55000" sy="55000" flip="none" algn="tl"/>
      </a:blipFill>
    </a:bgFillStyleLst>
  </a:fmtScheme>
</a:themeOverride>
</file>

<file path=ppt/theme/themeOverride3.xml><?xml version="1.0" encoding="utf-8"?>
<a:themeOverride xmlns:a="http://schemas.openxmlformats.org/drawingml/2006/main">
  <a:clrScheme name="Personnalisé 5">
    <a:dk1>
      <a:sysClr val="windowText" lastClr="000000"/>
    </a:dk1>
    <a:lt1>
      <a:sysClr val="window" lastClr="FFFFFF"/>
    </a:lt1>
    <a:dk2>
      <a:srgbClr val="696464"/>
    </a:dk2>
    <a:lt2>
      <a:srgbClr val="E9E5DC"/>
    </a:lt2>
    <a:accent1>
      <a:srgbClr val="0089D1"/>
    </a:accent1>
    <a:accent2>
      <a:srgbClr val="0089D1"/>
    </a:accent2>
    <a:accent3>
      <a:srgbClr val="A28E6A"/>
    </a:accent3>
    <a:accent4>
      <a:srgbClr val="0089D1"/>
    </a:accent4>
    <a:accent5>
      <a:srgbClr val="918485"/>
    </a:accent5>
    <a:accent6>
      <a:srgbClr val="855D5D"/>
    </a:accent6>
    <a:hlink>
      <a:srgbClr val="CC9900"/>
    </a:hlink>
    <a:folHlink>
      <a:srgbClr val="96A9A9"/>
    </a:folHlink>
  </a:clrScheme>
  <a:fontScheme name="Composit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quity">
    <a:fillStyleLst>
      <a:solidFill>
        <a:schemeClr val="phClr"/>
      </a:solidFill>
      <a:blipFill>
        <a:blip xmlns:r="http://schemas.openxmlformats.org/officeDocument/2006/relationships" r:embed="rId1">
          <a:duotone>
            <a:schemeClr val="phClr">
              <a:tint val="30000"/>
              <a:satMod val="300000"/>
            </a:schemeClr>
            <a:schemeClr val="phClr">
              <a:tint val="40000"/>
              <a:satMod val="200000"/>
            </a:schemeClr>
          </a:duotone>
        </a:blip>
        <a:tile tx="0" ty="0" sx="70000" sy="70000" flip="none" algn="ctr"/>
      </a:blipFill>
      <a:blipFill>
        <a:blip xmlns:r="http://schemas.openxmlformats.org/officeDocument/2006/relationships" r:embed="rId1">
          <a:duotone>
            <a:schemeClr val="phClr">
              <a:shade val="22000"/>
              <a:satMod val="160000"/>
            </a:schemeClr>
            <a:schemeClr val="phClr">
              <a:shade val="45000"/>
              <a:satMod val="100000"/>
            </a:schemeClr>
          </a:duotone>
        </a:blip>
        <a:tile tx="0" ty="0" sx="65000" sy="65000" flip="none" algn="ctr"/>
      </a:blipFill>
    </a:fillStyleLst>
    <a:lnStyleLst>
      <a:ln w="9525" cap="flat" cmpd="sng" algn="ctr">
        <a:solidFill>
          <a:schemeClr val="phClr">
            <a:shade val="60000"/>
            <a:satMod val="110000"/>
          </a:schemeClr>
        </a:solidFill>
        <a:prstDash val="solid"/>
      </a:ln>
      <a:ln w="127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38100" dist="25400" dir="5400000" algn="t" rotWithShape="0">
            <a:srgbClr val="000000">
              <a:alpha val="50000"/>
            </a:srgbClr>
          </a:outerShdw>
        </a:effectLst>
      </a:effectStyle>
      <a:effectStyle>
        <a:effectLst>
          <a:outerShdw blurRad="38100" dist="25400" dir="5400000" algn="t" rotWithShape="0">
            <a:srgbClr val="000000">
              <a:alpha val="50000"/>
            </a:srgbClr>
          </a:outerShdw>
        </a:effectLst>
      </a:effectStyle>
      <a:effectStyle>
        <a:effectLst>
          <a:outerShdw blurRad="50800" dist="50800" dir="5400000" algn="t" rotWithShape="0">
            <a:srgbClr val="000000">
              <a:alpha val="60000"/>
            </a:srgbClr>
          </a:outerShdw>
        </a:effectLst>
        <a:scene3d>
          <a:camera prst="isometricBottomUp" fov="0">
            <a:rot lat="0" lon="0" rev="0"/>
          </a:camera>
          <a:lightRig rig="soft" dir="b">
            <a:rot lat="0" lon="0" rev="9000000"/>
          </a:lightRig>
        </a:scene3d>
        <a:sp3d contourW="35000" prstMaterial="matte">
          <a:bevelT w="45000" h="38100" prst="convex"/>
          <a:contourClr>
            <a:schemeClr val="phClr">
              <a:tint val="10000"/>
              <a:satMod val="13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shade val="40000"/>
              <a:satMod val="165000"/>
            </a:schemeClr>
          </a:gs>
          <a:gs pos="50000">
            <a:schemeClr val="phClr">
              <a:shade val="80000"/>
              <a:satMod val="155000"/>
            </a:schemeClr>
          </a:gs>
          <a:gs pos="100000">
            <a:schemeClr val="phClr">
              <a:tint val="95000"/>
              <a:satMod val="200000"/>
            </a:schemeClr>
          </a:gs>
        </a:gsLst>
        <a:lin ang="16200000" scaled="1"/>
      </a:gradFill>
      <a:blipFill>
        <a:blip xmlns:r="http://schemas.openxmlformats.org/officeDocument/2006/relationships" r:embed="rId1">
          <a:duotone>
            <a:schemeClr val="phClr">
              <a:tint val="95000"/>
              <a:satMod val="200000"/>
            </a:schemeClr>
            <a:schemeClr val="phClr">
              <a:shade val="80000"/>
              <a:satMod val="100000"/>
            </a:schemeClr>
          </a:duotone>
        </a:blip>
        <a:tile tx="0" ty="0" sx="55000" sy="55000" flip="none" algn="tl"/>
      </a:blip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22582</TotalTime>
  <Words>2334</Words>
  <Application>Microsoft Office PowerPoint</Application>
  <PresentationFormat>On-screen Show (4:3)</PresentationFormat>
  <Paragraphs>214</Paragraphs>
  <Slides>17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 Unicode MS</vt:lpstr>
      <vt:lpstr>Arial</vt:lpstr>
      <vt:lpstr>Calibri</vt:lpstr>
      <vt:lpstr>Comic Sans MS</vt:lpstr>
      <vt:lpstr>Impact</vt:lpstr>
      <vt:lpstr>Thème Office</vt:lpstr>
      <vt:lpstr>E-feedback does it work? Is it for me?</vt:lpstr>
      <vt:lpstr>PowerPoint Presentation</vt:lpstr>
      <vt:lpstr>Feedback levels in assignments</vt:lpstr>
      <vt:lpstr>Feedback definition</vt:lpstr>
      <vt:lpstr>Why giving e-feedback?</vt:lpstr>
      <vt:lpstr>PowerPoint Presentation</vt:lpstr>
      <vt:lpstr>Effect on achievement and on drop out rates</vt:lpstr>
      <vt:lpstr>Significant effect (winter session)</vt:lpstr>
      <vt:lpstr>Significant differences on grades</vt:lpstr>
      <vt:lpstr>Audio for success and video for dropout</vt:lpstr>
      <vt:lpstr>Learners’ satisfaction</vt:lpstr>
      <vt:lpstr>E-feedback duration</vt:lpstr>
      <vt:lpstr>Good practices for e-feedback</vt:lpstr>
      <vt:lpstr>Finally</vt:lpstr>
      <vt:lpstr>PowerPoint Presentation</vt:lpstr>
      <vt:lpstr>PowerPoint Presentation</vt:lpstr>
      <vt:lpstr>Impact sur le travail de tuteur</vt:lpstr>
    </vt:vector>
  </TitlesOfParts>
  <Company>Collège de Rosemont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agravier</dc:creator>
  <cp:lastModifiedBy>Chantale Giguere</cp:lastModifiedBy>
  <cp:revision>1120</cp:revision>
  <cp:lastPrinted>2015-11-18T16:38:59Z</cp:lastPrinted>
  <dcterms:created xsi:type="dcterms:W3CDTF">2013-08-19T18:50:14Z</dcterms:created>
  <dcterms:modified xsi:type="dcterms:W3CDTF">2018-05-08T15:41:57Z</dcterms:modified>
</cp:coreProperties>
</file>